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50"/>
  </p:notesMasterIdLst>
  <p:sldIdLst>
    <p:sldId id="304" r:id="rId3"/>
    <p:sldId id="494" r:id="rId4"/>
    <p:sldId id="305" r:id="rId5"/>
    <p:sldId id="492" r:id="rId6"/>
    <p:sldId id="493" r:id="rId7"/>
    <p:sldId id="490" r:id="rId8"/>
    <p:sldId id="491" r:id="rId9"/>
    <p:sldId id="369" r:id="rId10"/>
    <p:sldId id="370" r:id="rId11"/>
    <p:sldId id="300" r:id="rId12"/>
    <p:sldId id="306" r:id="rId13"/>
    <p:sldId id="371" r:id="rId14"/>
    <p:sldId id="307" r:id="rId15"/>
    <p:sldId id="363" r:id="rId16"/>
    <p:sldId id="274" r:id="rId17"/>
    <p:sldId id="495" r:id="rId18"/>
    <p:sldId id="311" r:id="rId19"/>
    <p:sldId id="362" r:id="rId20"/>
    <p:sldId id="276" r:id="rId21"/>
    <p:sldId id="279" r:id="rId22"/>
    <p:sldId id="308" r:id="rId23"/>
    <p:sldId id="280" r:id="rId24"/>
    <p:sldId id="291" r:id="rId25"/>
    <p:sldId id="487" r:id="rId26"/>
    <p:sldId id="383" r:id="rId27"/>
    <p:sldId id="393" r:id="rId28"/>
    <p:sldId id="403" r:id="rId29"/>
    <p:sldId id="390" r:id="rId30"/>
    <p:sldId id="392" r:id="rId31"/>
    <p:sldId id="401" r:id="rId32"/>
    <p:sldId id="408" r:id="rId33"/>
    <p:sldId id="409" r:id="rId34"/>
    <p:sldId id="400" r:id="rId35"/>
    <p:sldId id="394" r:id="rId36"/>
    <p:sldId id="471" r:id="rId37"/>
    <p:sldId id="475" r:id="rId38"/>
    <p:sldId id="482" r:id="rId39"/>
    <p:sldId id="473" r:id="rId40"/>
    <p:sldId id="470" r:id="rId41"/>
    <p:sldId id="445" r:id="rId42"/>
    <p:sldId id="474" r:id="rId43"/>
    <p:sldId id="402" r:id="rId44"/>
    <p:sldId id="472" r:id="rId45"/>
    <p:sldId id="477" r:id="rId46"/>
    <p:sldId id="447" r:id="rId47"/>
    <p:sldId id="387" r:id="rId48"/>
    <p:sldId id="489" r:id="rId49"/>
    <p:sldId id="386" r:id="rId50"/>
    <p:sldId id="478" r:id="rId51"/>
    <p:sldId id="448" r:id="rId52"/>
    <p:sldId id="438" r:id="rId53"/>
    <p:sldId id="404" r:id="rId54"/>
    <p:sldId id="433" r:id="rId55"/>
    <p:sldId id="444" r:id="rId56"/>
    <p:sldId id="375" r:id="rId57"/>
    <p:sldId id="464" r:id="rId58"/>
    <p:sldId id="435" r:id="rId59"/>
    <p:sldId id="429" r:id="rId60"/>
    <p:sldId id="431" r:id="rId61"/>
    <p:sldId id="449" r:id="rId62"/>
    <p:sldId id="434" r:id="rId63"/>
    <p:sldId id="407" r:id="rId64"/>
    <p:sldId id="406" r:id="rId65"/>
    <p:sldId id="452" r:id="rId66"/>
    <p:sldId id="451" r:id="rId67"/>
    <p:sldId id="398" r:id="rId68"/>
    <p:sldId id="465" r:id="rId69"/>
    <p:sldId id="437" r:id="rId70"/>
    <p:sldId id="384" r:id="rId71"/>
    <p:sldId id="389" r:id="rId72"/>
    <p:sldId id="405" r:id="rId73"/>
    <p:sldId id="412" r:id="rId74"/>
    <p:sldId id="372" r:id="rId75"/>
    <p:sldId id="391" r:id="rId76"/>
    <p:sldId id="424" r:id="rId77"/>
    <p:sldId id="425" r:id="rId78"/>
    <p:sldId id="468" r:id="rId79"/>
    <p:sldId id="479" r:id="rId80"/>
    <p:sldId id="426" r:id="rId81"/>
    <p:sldId id="442" r:id="rId82"/>
    <p:sldId id="411" r:id="rId83"/>
    <p:sldId id="469" r:id="rId84"/>
    <p:sldId id="427" r:id="rId85"/>
    <p:sldId id="410" r:id="rId86"/>
    <p:sldId id="450" r:id="rId87"/>
    <p:sldId id="467" r:id="rId88"/>
    <p:sldId id="483" r:id="rId89"/>
    <p:sldId id="446" r:id="rId90"/>
    <p:sldId id="381" r:id="rId91"/>
    <p:sldId id="439" r:id="rId92"/>
    <p:sldId id="484" r:id="rId93"/>
    <p:sldId id="476" r:id="rId94"/>
    <p:sldId id="422" r:id="rId95"/>
    <p:sldId id="418" r:id="rId96"/>
    <p:sldId id="421" r:id="rId97"/>
    <p:sldId id="423" r:id="rId98"/>
    <p:sldId id="399" r:id="rId99"/>
    <p:sldId id="486" r:id="rId100"/>
    <p:sldId id="417" r:id="rId101"/>
    <p:sldId id="415" r:id="rId102"/>
    <p:sldId id="420" r:id="rId103"/>
    <p:sldId id="395" r:id="rId104"/>
    <p:sldId id="413" r:id="rId105"/>
    <p:sldId id="440" r:id="rId106"/>
    <p:sldId id="441" r:id="rId107"/>
    <p:sldId id="382" r:id="rId108"/>
    <p:sldId id="432" r:id="rId109"/>
    <p:sldId id="443" r:id="rId110"/>
    <p:sldId id="485" r:id="rId111"/>
    <p:sldId id="377" r:id="rId112"/>
    <p:sldId id="488" r:id="rId113"/>
    <p:sldId id="388" r:id="rId114"/>
    <p:sldId id="453" r:id="rId115"/>
    <p:sldId id="460" r:id="rId116"/>
    <p:sldId id="436" r:id="rId117"/>
    <p:sldId id="463" r:id="rId118"/>
    <p:sldId id="380" r:id="rId119"/>
    <p:sldId id="462" r:id="rId120"/>
    <p:sldId id="455" r:id="rId121"/>
    <p:sldId id="396" r:id="rId122"/>
    <p:sldId id="374" r:id="rId123"/>
    <p:sldId id="461" r:id="rId124"/>
    <p:sldId id="466" r:id="rId125"/>
    <p:sldId id="385" r:id="rId126"/>
    <p:sldId id="379" r:id="rId127"/>
    <p:sldId id="430" r:id="rId128"/>
    <p:sldId id="376" r:id="rId129"/>
    <p:sldId id="454" r:id="rId130"/>
    <p:sldId id="428" r:id="rId131"/>
    <p:sldId id="481" r:id="rId132"/>
    <p:sldId id="480" r:id="rId133"/>
    <p:sldId id="458" r:id="rId134"/>
    <p:sldId id="456" r:id="rId135"/>
    <p:sldId id="459" r:id="rId136"/>
    <p:sldId id="378" r:id="rId137"/>
    <p:sldId id="457" r:id="rId138"/>
    <p:sldId id="497" r:id="rId139"/>
    <p:sldId id="309" r:id="rId140"/>
    <p:sldId id="365" r:id="rId141"/>
    <p:sldId id="359" r:id="rId142"/>
    <p:sldId id="366" r:id="rId143"/>
    <p:sldId id="496" r:id="rId144"/>
    <p:sldId id="297" r:id="rId145"/>
    <p:sldId id="367" r:id="rId146"/>
    <p:sldId id="368" r:id="rId147"/>
    <p:sldId id="296" r:id="rId148"/>
    <p:sldId id="303" r:id="rId1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7A9"/>
    <a:srgbClr val="617984"/>
    <a:srgbClr val="FFFFFF"/>
    <a:srgbClr val="8FBC8F"/>
    <a:srgbClr val="628063"/>
    <a:srgbClr val="9AC0CD"/>
    <a:srgbClr val="CDB48A"/>
    <a:srgbClr val="498A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3"/>
    <p:restoredTop sz="75724"/>
  </p:normalViewPr>
  <p:slideViewPr>
    <p:cSldViewPr>
      <p:cViewPr varScale="1">
        <p:scale>
          <a:sx n="60" d="100"/>
          <a:sy n="60" d="100"/>
        </p:scale>
        <p:origin x="27" y="603"/>
      </p:cViewPr>
      <p:guideLst/>
    </p:cSldViewPr>
  </p:slideViewPr>
  <p:notesTextViewPr>
    <p:cViewPr>
      <p:scale>
        <a:sx n="1" d="1"/>
        <a:sy n="1" d="1"/>
      </p:scale>
      <p:origin x="0" y="0"/>
    </p:cViewPr>
  </p:notesTextViewPr>
  <p:sorterViewPr>
    <p:cViewPr>
      <p:scale>
        <a:sx n="100" d="100"/>
        <a:sy n="100" d="100"/>
      </p:scale>
      <p:origin x="0" y="-837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notesMaster" Target="notesMasters/notesMaster1.xml"/><Relationship Id="rId155" Type="http://schemas.openxmlformats.org/officeDocument/2006/relationships/customXml" Target="../customXml/item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presProps" Target="presProps.xml"/><Relationship Id="rId156" Type="http://schemas.openxmlformats.org/officeDocument/2006/relationships/customXml" Target="../customXml/item2.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5223E-E675-4CA0-B90C-EC42EF06B3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A3B1D3-29DB-4484-B8BF-92F26811CBA0}">
      <dgm:prSet/>
      <dgm:spPr>
        <a:solidFill>
          <a:schemeClr val="accent2">
            <a:lumMod val="60000"/>
            <a:lumOff val="40000"/>
          </a:schemeClr>
        </a:solidFill>
      </dgm:spPr>
      <dgm:t>
        <a:bodyPr/>
        <a:lstStyle/>
        <a:p>
          <a:r>
            <a:rPr lang="en-US" dirty="0"/>
            <a:t>Distributions of variables</a:t>
          </a:r>
        </a:p>
      </dgm:t>
    </dgm:pt>
    <dgm:pt modelId="{EFF1E02A-AF08-40A2-ABF6-26019F4AB47D}" type="parTrans" cxnId="{B90E99CC-84C7-4FA6-BBC7-550030DD554F}">
      <dgm:prSet/>
      <dgm:spPr/>
      <dgm:t>
        <a:bodyPr/>
        <a:lstStyle/>
        <a:p>
          <a:endParaRPr lang="en-US"/>
        </a:p>
      </dgm:t>
    </dgm:pt>
    <dgm:pt modelId="{9175478C-1638-4B2A-8D2E-9B96903EFC7D}" type="sibTrans" cxnId="{B90E99CC-84C7-4FA6-BBC7-550030DD554F}">
      <dgm:prSet/>
      <dgm:spPr/>
      <dgm:t>
        <a:bodyPr/>
        <a:lstStyle/>
        <a:p>
          <a:endParaRPr lang="en-US"/>
        </a:p>
      </dgm:t>
    </dgm:pt>
    <dgm:pt modelId="{E1767309-ED66-4B40-BFF0-BE601C70B799}">
      <dgm:prSet/>
      <dgm:spPr>
        <a:solidFill>
          <a:schemeClr val="accent2">
            <a:lumMod val="75000"/>
          </a:schemeClr>
        </a:solidFill>
      </dgm:spPr>
      <dgm:t>
        <a:bodyPr/>
        <a:lstStyle/>
        <a:p>
          <a:r>
            <a:rPr lang="en-US" dirty="0"/>
            <a:t>Do blended samples accurately reflect correlations between variables?</a:t>
          </a:r>
        </a:p>
      </dgm:t>
    </dgm:pt>
    <dgm:pt modelId="{2EC3FB6D-E530-4D56-9290-016DDAAC21A2}" type="parTrans" cxnId="{40478E4B-955A-450B-8E72-F11B2D27E99C}">
      <dgm:prSet/>
      <dgm:spPr/>
      <dgm:t>
        <a:bodyPr/>
        <a:lstStyle/>
        <a:p>
          <a:endParaRPr lang="en-US"/>
        </a:p>
      </dgm:t>
    </dgm:pt>
    <dgm:pt modelId="{4634B570-1B93-455F-B111-236D0F01A9D3}" type="sibTrans" cxnId="{40478E4B-955A-450B-8E72-F11B2D27E99C}">
      <dgm:prSet/>
      <dgm:spPr/>
      <dgm:t>
        <a:bodyPr/>
        <a:lstStyle/>
        <a:p>
          <a:endParaRPr lang="en-US"/>
        </a:p>
      </dgm:t>
    </dgm:pt>
    <dgm:pt modelId="{D76BC511-555A-4E54-83A8-A01846F5A4F1}">
      <dgm:prSet/>
      <dgm:spPr>
        <a:solidFill>
          <a:schemeClr val="accent2">
            <a:lumMod val="50000"/>
          </a:schemeClr>
        </a:solidFill>
      </dgm:spPr>
      <dgm:t>
        <a:bodyPr/>
        <a:lstStyle/>
        <a:p>
          <a:r>
            <a:rPr lang="en-US" dirty="0"/>
            <a:t>Do experimental findings differ in blended vs. probability samples?</a:t>
          </a:r>
        </a:p>
      </dgm:t>
    </dgm:pt>
    <dgm:pt modelId="{33F34537-B00A-4A53-ACA9-A411FA1EAD84}" type="parTrans" cxnId="{8DF87B29-5799-47C1-B8BE-A797728C9A97}">
      <dgm:prSet/>
      <dgm:spPr/>
      <dgm:t>
        <a:bodyPr/>
        <a:lstStyle/>
        <a:p>
          <a:endParaRPr lang="en-US"/>
        </a:p>
      </dgm:t>
    </dgm:pt>
    <dgm:pt modelId="{E121E2CD-727D-4030-BAFC-513CD361D929}" type="sibTrans" cxnId="{8DF87B29-5799-47C1-B8BE-A797728C9A97}">
      <dgm:prSet/>
      <dgm:spPr/>
      <dgm:t>
        <a:bodyPr/>
        <a:lstStyle/>
        <a:p>
          <a:endParaRPr lang="en-US"/>
        </a:p>
      </dgm:t>
    </dgm:pt>
    <dgm:pt modelId="{F7CAAAE6-7E0E-A54F-A299-5256F26C0A43}" type="pres">
      <dgm:prSet presAssocID="{D0C5223E-E675-4CA0-B90C-EC42EF06B392}" presName="linear" presStyleCnt="0">
        <dgm:presLayoutVars>
          <dgm:animLvl val="lvl"/>
          <dgm:resizeHandles val="exact"/>
        </dgm:presLayoutVars>
      </dgm:prSet>
      <dgm:spPr/>
    </dgm:pt>
    <dgm:pt modelId="{6AC18B30-CFC6-D54E-81CD-8F6B5C2189D1}" type="pres">
      <dgm:prSet presAssocID="{BAA3B1D3-29DB-4484-B8BF-92F26811CBA0}" presName="parentText" presStyleLbl="node1" presStyleIdx="0" presStyleCnt="3">
        <dgm:presLayoutVars>
          <dgm:chMax val="0"/>
          <dgm:bulletEnabled val="1"/>
        </dgm:presLayoutVars>
      </dgm:prSet>
      <dgm:spPr/>
    </dgm:pt>
    <dgm:pt modelId="{2D620F41-7ECF-034B-A3F9-44291B34C1F7}" type="pres">
      <dgm:prSet presAssocID="{9175478C-1638-4B2A-8D2E-9B96903EFC7D}" presName="spacer" presStyleCnt="0"/>
      <dgm:spPr/>
    </dgm:pt>
    <dgm:pt modelId="{5589523B-EC6E-1B49-BE62-E5BAB88E551F}" type="pres">
      <dgm:prSet presAssocID="{E1767309-ED66-4B40-BFF0-BE601C70B799}" presName="parentText" presStyleLbl="node1" presStyleIdx="1" presStyleCnt="3">
        <dgm:presLayoutVars>
          <dgm:chMax val="0"/>
          <dgm:bulletEnabled val="1"/>
        </dgm:presLayoutVars>
      </dgm:prSet>
      <dgm:spPr/>
    </dgm:pt>
    <dgm:pt modelId="{B2758883-3329-4A49-9864-3CAE4C038620}" type="pres">
      <dgm:prSet presAssocID="{4634B570-1B93-455F-B111-236D0F01A9D3}" presName="spacer" presStyleCnt="0"/>
      <dgm:spPr/>
    </dgm:pt>
    <dgm:pt modelId="{CA127E03-71E4-1E4A-9156-2E816F391720}" type="pres">
      <dgm:prSet presAssocID="{D76BC511-555A-4E54-83A8-A01846F5A4F1}" presName="parentText" presStyleLbl="node1" presStyleIdx="2" presStyleCnt="3">
        <dgm:presLayoutVars>
          <dgm:chMax val="0"/>
          <dgm:bulletEnabled val="1"/>
        </dgm:presLayoutVars>
      </dgm:prSet>
      <dgm:spPr/>
    </dgm:pt>
  </dgm:ptLst>
  <dgm:cxnLst>
    <dgm:cxn modelId="{35C8CD1D-5666-E444-8343-4E39B81ABCE5}" type="presOf" srcId="{D0C5223E-E675-4CA0-B90C-EC42EF06B392}" destId="{F7CAAAE6-7E0E-A54F-A299-5256F26C0A43}" srcOrd="0" destOrd="0" presId="urn:microsoft.com/office/officeart/2005/8/layout/vList2"/>
    <dgm:cxn modelId="{8DF87B29-5799-47C1-B8BE-A797728C9A97}" srcId="{D0C5223E-E675-4CA0-B90C-EC42EF06B392}" destId="{D76BC511-555A-4E54-83A8-A01846F5A4F1}" srcOrd="2" destOrd="0" parTransId="{33F34537-B00A-4A53-ACA9-A411FA1EAD84}" sibTransId="{E121E2CD-727D-4030-BAFC-513CD361D929}"/>
    <dgm:cxn modelId="{1D5B532C-6D77-E244-941C-ABA752FC6F6E}" type="presOf" srcId="{BAA3B1D3-29DB-4484-B8BF-92F26811CBA0}" destId="{6AC18B30-CFC6-D54E-81CD-8F6B5C2189D1}" srcOrd="0" destOrd="0" presId="urn:microsoft.com/office/officeart/2005/8/layout/vList2"/>
    <dgm:cxn modelId="{40478E4B-955A-450B-8E72-F11B2D27E99C}" srcId="{D0C5223E-E675-4CA0-B90C-EC42EF06B392}" destId="{E1767309-ED66-4B40-BFF0-BE601C70B799}" srcOrd="1" destOrd="0" parTransId="{2EC3FB6D-E530-4D56-9290-016DDAAC21A2}" sibTransId="{4634B570-1B93-455F-B111-236D0F01A9D3}"/>
    <dgm:cxn modelId="{9DB52456-5349-6348-BDED-1ACF05F37339}" type="presOf" srcId="{E1767309-ED66-4B40-BFF0-BE601C70B799}" destId="{5589523B-EC6E-1B49-BE62-E5BAB88E551F}" srcOrd="0" destOrd="0" presId="urn:microsoft.com/office/officeart/2005/8/layout/vList2"/>
    <dgm:cxn modelId="{B0B0E289-6E65-244D-B2C3-FED6C5AC2FEF}" type="presOf" srcId="{D76BC511-555A-4E54-83A8-A01846F5A4F1}" destId="{CA127E03-71E4-1E4A-9156-2E816F391720}" srcOrd="0" destOrd="0" presId="urn:microsoft.com/office/officeart/2005/8/layout/vList2"/>
    <dgm:cxn modelId="{B90E99CC-84C7-4FA6-BBC7-550030DD554F}" srcId="{D0C5223E-E675-4CA0-B90C-EC42EF06B392}" destId="{BAA3B1D3-29DB-4484-B8BF-92F26811CBA0}" srcOrd="0" destOrd="0" parTransId="{EFF1E02A-AF08-40A2-ABF6-26019F4AB47D}" sibTransId="{9175478C-1638-4B2A-8D2E-9B96903EFC7D}"/>
    <dgm:cxn modelId="{783BB4BB-16CA-E04C-ABCE-BA23C9AF6B7B}" type="presParOf" srcId="{F7CAAAE6-7E0E-A54F-A299-5256F26C0A43}" destId="{6AC18B30-CFC6-D54E-81CD-8F6B5C2189D1}" srcOrd="0" destOrd="0" presId="urn:microsoft.com/office/officeart/2005/8/layout/vList2"/>
    <dgm:cxn modelId="{00A5FC7B-CF1B-E740-AF3C-768F3F1E26A6}" type="presParOf" srcId="{F7CAAAE6-7E0E-A54F-A299-5256F26C0A43}" destId="{2D620F41-7ECF-034B-A3F9-44291B34C1F7}" srcOrd="1" destOrd="0" presId="urn:microsoft.com/office/officeart/2005/8/layout/vList2"/>
    <dgm:cxn modelId="{E6BB796B-B612-0748-994F-5CAC20073BAA}" type="presParOf" srcId="{F7CAAAE6-7E0E-A54F-A299-5256F26C0A43}" destId="{5589523B-EC6E-1B49-BE62-E5BAB88E551F}" srcOrd="2" destOrd="0" presId="urn:microsoft.com/office/officeart/2005/8/layout/vList2"/>
    <dgm:cxn modelId="{38C61C61-0A9D-5745-95B1-32D27C164429}" type="presParOf" srcId="{F7CAAAE6-7E0E-A54F-A299-5256F26C0A43}" destId="{B2758883-3329-4A49-9864-3CAE4C038620}" srcOrd="3" destOrd="0" presId="urn:microsoft.com/office/officeart/2005/8/layout/vList2"/>
    <dgm:cxn modelId="{571D4C22-6753-814E-B232-132A59EDEB8A}" type="presParOf" srcId="{F7CAAAE6-7E0E-A54F-A299-5256F26C0A43}" destId="{CA127E03-71E4-1E4A-9156-2E816F3917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C5223E-E675-4CA0-B90C-EC42EF06B3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A3B1D3-29DB-4484-B8BF-92F26811CBA0}">
      <dgm:prSet/>
      <dgm:spPr>
        <a:solidFill>
          <a:schemeClr val="accent2">
            <a:lumMod val="60000"/>
            <a:lumOff val="40000"/>
          </a:schemeClr>
        </a:solidFill>
      </dgm:spPr>
      <dgm:t>
        <a:bodyPr/>
        <a:lstStyle/>
        <a:p>
          <a:r>
            <a:rPr lang="en-US" dirty="0"/>
            <a:t>Distributions of variables</a:t>
          </a:r>
        </a:p>
      </dgm:t>
    </dgm:pt>
    <dgm:pt modelId="{EFF1E02A-AF08-40A2-ABF6-26019F4AB47D}" type="parTrans" cxnId="{B90E99CC-84C7-4FA6-BBC7-550030DD554F}">
      <dgm:prSet/>
      <dgm:spPr/>
      <dgm:t>
        <a:bodyPr/>
        <a:lstStyle/>
        <a:p>
          <a:endParaRPr lang="en-US"/>
        </a:p>
      </dgm:t>
    </dgm:pt>
    <dgm:pt modelId="{9175478C-1638-4B2A-8D2E-9B96903EFC7D}" type="sibTrans" cxnId="{B90E99CC-84C7-4FA6-BBC7-550030DD554F}">
      <dgm:prSet/>
      <dgm:spPr/>
      <dgm:t>
        <a:bodyPr/>
        <a:lstStyle/>
        <a:p>
          <a:endParaRPr lang="en-US"/>
        </a:p>
      </dgm:t>
    </dgm:pt>
    <dgm:pt modelId="{E1767309-ED66-4B40-BFF0-BE601C70B799}">
      <dgm:prSet/>
      <dgm:spPr>
        <a:solidFill>
          <a:schemeClr val="accent2">
            <a:lumMod val="75000"/>
          </a:schemeClr>
        </a:solidFill>
      </dgm:spPr>
      <dgm:t>
        <a:bodyPr/>
        <a:lstStyle/>
        <a:p>
          <a:r>
            <a:rPr lang="en-US" dirty="0"/>
            <a:t>Correlations between variables</a:t>
          </a:r>
        </a:p>
      </dgm:t>
    </dgm:pt>
    <dgm:pt modelId="{2EC3FB6D-E530-4D56-9290-016DDAAC21A2}" type="parTrans" cxnId="{40478E4B-955A-450B-8E72-F11B2D27E99C}">
      <dgm:prSet/>
      <dgm:spPr/>
      <dgm:t>
        <a:bodyPr/>
        <a:lstStyle/>
        <a:p>
          <a:endParaRPr lang="en-US"/>
        </a:p>
      </dgm:t>
    </dgm:pt>
    <dgm:pt modelId="{4634B570-1B93-455F-B111-236D0F01A9D3}" type="sibTrans" cxnId="{40478E4B-955A-450B-8E72-F11B2D27E99C}">
      <dgm:prSet/>
      <dgm:spPr/>
      <dgm:t>
        <a:bodyPr/>
        <a:lstStyle/>
        <a:p>
          <a:endParaRPr lang="en-US"/>
        </a:p>
      </dgm:t>
    </dgm:pt>
    <dgm:pt modelId="{D76BC511-555A-4E54-83A8-A01846F5A4F1}">
      <dgm:prSet/>
      <dgm:spPr>
        <a:solidFill>
          <a:schemeClr val="accent2">
            <a:lumMod val="50000"/>
          </a:schemeClr>
        </a:solidFill>
      </dgm:spPr>
      <dgm:t>
        <a:bodyPr/>
        <a:lstStyle/>
        <a:p>
          <a:r>
            <a:rPr lang="en-US" dirty="0"/>
            <a:t>Do experimental findings differ in blended vs. probability samples?</a:t>
          </a:r>
        </a:p>
      </dgm:t>
    </dgm:pt>
    <dgm:pt modelId="{33F34537-B00A-4A53-ACA9-A411FA1EAD84}" type="parTrans" cxnId="{8DF87B29-5799-47C1-B8BE-A797728C9A97}">
      <dgm:prSet/>
      <dgm:spPr/>
      <dgm:t>
        <a:bodyPr/>
        <a:lstStyle/>
        <a:p>
          <a:endParaRPr lang="en-US"/>
        </a:p>
      </dgm:t>
    </dgm:pt>
    <dgm:pt modelId="{E121E2CD-727D-4030-BAFC-513CD361D929}" type="sibTrans" cxnId="{8DF87B29-5799-47C1-B8BE-A797728C9A97}">
      <dgm:prSet/>
      <dgm:spPr/>
      <dgm:t>
        <a:bodyPr/>
        <a:lstStyle/>
        <a:p>
          <a:endParaRPr lang="en-US"/>
        </a:p>
      </dgm:t>
    </dgm:pt>
    <dgm:pt modelId="{F7CAAAE6-7E0E-A54F-A299-5256F26C0A43}" type="pres">
      <dgm:prSet presAssocID="{D0C5223E-E675-4CA0-B90C-EC42EF06B392}" presName="linear" presStyleCnt="0">
        <dgm:presLayoutVars>
          <dgm:animLvl val="lvl"/>
          <dgm:resizeHandles val="exact"/>
        </dgm:presLayoutVars>
      </dgm:prSet>
      <dgm:spPr/>
    </dgm:pt>
    <dgm:pt modelId="{6AC18B30-CFC6-D54E-81CD-8F6B5C2189D1}" type="pres">
      <dgm:prSet presAssocID="{BAA3B1D3-29DB-4484-B8BF-92F26811CBA0}" presName="parentText" presStyleLbl="node1" presStyleIdx="0" presStyleCnt="3">
        <dgm:presLayoutVars>
          <dgm:chMax val="0"/>
          <dgm:bulletEnabled val="1"/>
        </dgm:presLayoutVars>
      </dgm:prSet>
      <dgm:spPr/>
    </dgm:pt>
    <dgm:pt modelId="{2D620F41-7ECF-034B-A3F9-44291B34C1F7}" type="pres">
      <dgm:prSet presAssocID="{9175478C-1638-4B2A-8D2E-9B96903EFC7D}" presName="spacer" presStyleCnt="0"/>
      <dgm:spPr/>
    </dgm:pt>
    <dgm:pt modelId="{5589523B-EC6E-1B49-BE62-E5BAB88E551F}" type="pres">
      <dgm:prSet presAssocID="{E1767309-ED66-4B40-BFF0-BE601C70B799}" presName="parentText" presStyleLbl="node1" presStyleIdx="1" presStyleCnt="3">
        <dgm:presLayoutVars>
          <dgm:chMax val="0"/>
          <dgm:bulletEnabled val="1"/>
        </dgm:presLayoutVars>
      </dgm:prSet>
      <dgm:spPr/>
    </dgm:pt>
    <dgm:pt modelId="{B2758883-3329-4A49-9864-3CAE4C038620}" type="pres">
      <dgm:prSet presAssocID="{4634B570-1B93-455F-B111-236D0F01A9D3}" presName="spacer" presStyleCnt="0"/>
      <dgm:spPr/>
    </dgm:pt>
    <dgm:pt modelId="{CA127E03-71E4-1E4A-9156-2E816F391720}" type="pres">
      <dgm:prSet presAssocID="{D76BC511-555A-4E54-83A8-A01846F5A4F1}" presName="parentText" presStyleLbl="node1" presStyleIdx="2" presStyleCnt="3">
        <dgm:presLayoutVars>
          <dgm:chMax val="0"/>
          <dgm:bulletEnabled val="1"/>
        </dgm:presLayoutVars>
      </dgm:prSet>
      <dgm:spPr/>
    </dgm:pt>
  </dgm:ptLst>
  <dgm:cxnLst>
    <dgm:cxn modelId="{35C8CD1D-5666-E444-8343-4E39B81ABCE5}" type="presOf" srcId="{D0C5223E-E675-4CA0-B90C-EC42EF06B392}" destId="{F7CAAAE6-7E0E-A54F-A299-5256F26C0A43}" srcOrd="0" destOrd="0" presId="urn:microsoft.com/office/officeart/2005/8/layout/vList2"/>
    <dgm:cxn modelId="{8DF87B29-5799-47C1-B8BE-A797728C9A97}" srcId="{D0C5223E-E675-4CA0-B90C-EC42EF06B392}" destId="{D76BC511-555A-4E54-83A8-A01846F5A4F1}" srcOrd="2" destOrd="0" parTransId="{33F34537-B00A-4A53-ACA9-A411FA1EAD84}" sibTransId="{E121E2CD-727D-4030-BAFC-513CD361D929}"/>
    <dgm:cxn modelId="{1D5B532C-6D77-E244-941C-ABA752FC6F6E}" type="presOf" srcId="{BAA3B1D3-29DB-4484-B8BF-92F26811CBA0}" destId="{6AC18B30-CFC6-D54E-81CD-8F6B5C2189D1}" srcOrd="0" destOrd="0" presId="urn:microsoft.com/office/officeart/2005/8/layout/vList2"/>
    <dgm:cxn modelId="{40478E4B-955A-450B-8E72-F11B2D27E99C}" srcId="{D0C5223E-E675-4CA0-B90C-EC42EF06B392}" destId="{E1767309-ED66-4B40-BFF0-BE601C70B799}" srcOrd="1" destOrd="0" parTransId="{2EC3FB6D-E530-4D56-9290-016DDAAC21A2}" sibTransId="{4634B570-1B93-455F-B111-236D0F01A9D3}"/>
    <dgm:cxn modelId="{9DB52456-5349-6348-BDED-1ACF05F37339}" type="presOf" srcId="{E1767309-ED66-4B40-BFF0-BE601C70B799}" destId="{5589523B-EC6E-1B49-BE62-E5BAB88E551F}" srcOrd="0" destOrd="0" presId="urn:microsoft.com/office/officeart/2005/8/layout/vList2"/>
    <dgm:cxn modelId="{B0B0E289-6E65-244D-B2C3-FED6C5AC2FEF}" type="presOf" srcId="{D76BC511-555A-4E54-83A8-A01846F5A4F1}" destId="{CA127E03-71E4-1E4A-9156-2E816F391720}" srcOrd="0" destOrd="0" presId="urn:microsoft.com/office/officeart/2005/8/layout/vList2"/>
    <dgm:cxn modelId="{B90E99CC-84C7-4FA6-BBC7-550030DD554F}" srcId="{D0C5223E-E675-4CA0-B90C-EC42EF06B392}" destId="{BAA3B1D3-29DB-4484-B8BF-92F26811CBA0}" srcOrd="0" destOrd="0" parTransId="{EFF1E02A-AF08-40A2-ABF6-26019F4AB47D}" sibTransId="{9175478C-1638-4B2A-8D2E-9B96903EFC7D}"/>
    <dgm:cxn modelId="{783BB4BB-16CA-E04C-ABCE-BA23C9AF6B7B}" type="presParOf" srcId="{F7CAAAE6-7E0E-A54F-A299-5256F26C0A43}" destId="{6AC18B30-CFC6-D54E-81CD-8F6B5C2189D1}" srcOrd="0" destOrd="0" presId="urn:microsoft.com/office/officeart/2005/8/layout/vList2"/>
    <dgm:cxn modelId="{00A5FC7B-CF1B-E740-AF3C-768F3F1E26A6}" type="presParOf" srcId="{F7CAAAE6-7E0E-A54F-A299-5256F26C0A43}" destId="{2D620F41-7ECF-034B-A3F9-44291B34C1F7}" srcOrd="1" destOrd="0" presId="urn:microsoft.com/office/officeart/2005/8/layout/vList2"/>
    <dgm:cxn modelId="{E6BB796B-B612-0748-994F-5CAC20073BAA}" type="presParOf" srcId="{F7CAAAE6-7E0E-A54F-A299-5256F26C0A43}" destId="{5589523B-EC6E-1B49-BE62-E5BAB88E551F}" srcOrd="2" destOrd="0" presId="urn:microsoft.com/office/officeart/2005/8/layout/vList2"/>
    <dgm:cxn modelId="{38C61C61-0A9D-5745-95B1-32D27C164429}" type="presParOf" srcId="{F7CAAAE6-7E0E-A54F-A299-5256F26C0A43}" destId="{B2758883-3329-4A49-9864-3CAE4C038620}" srcOrd="3" destOrd="0" presId="urn:microsoft.com/office/officeart/2005/8/layout/vList2"/>
    <dgm:cxn modelId="{571D4C22-6753-814E-B232-132A59EDEB8A}" type="presParOf" srcId="{F7CAAAE6-7E0E-A54F-A299-5256F26C0A43}" destId="{CA127E03-71E4-1E4A-9156-2E816F3917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C5223E-E675-4CA0-B90C-EC42EF06B3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A3B1D3-29DB-4484-B8BF-92F26811CBA0}">
      <dgm:prSet custT="1"/>
      <dgm:spPr>
        <a:solidFill>
          <a:schemeClr val="accent2">
            <a:lumMod val="60000"/>
            <a:lumOff val="40000"/>
          </a:schemeClr>
        </a:solidFill>
      </dgm:spPr>
      <dgm:t>
        <a:bodyPr/>
        <a:lstStyle/>
        <a:p>
          <a:r>
            <a:rPr lang="en-US" sz="4100" dirty="0"/>
            <a:t>Distributions of variables</a:t>
          </a:r>
        </a:p>
      </dgm:t>
    </dgm:pt>
    <dgm:pt modelId="{EFF1E02A-AF08-40A2-ABF6-26019F4AB47D}" type="parTrans" cxnId="{B90E99CC-84C7-4FA6-BBC7-550030DD554F}">
      <dgm:prSet/>
      <dgm:spPr/>
      <dgm:t>
        <a:bodyPr/>
        <a:lstStyle/>
        <a:p>
          <a:endParaRPr lang="en-US"/>
        </a:p>
      </dgm:t>
    </dgm:pt>
    <dgm:pt modelId="{9175478C-1638-4B2A-8D2E-9B96903EFC7D}" type="sibTrans" cxnId="{B90E99CC-84C7-4FA6-BBC7-550030DD554F}">
      <dgm:prSet/>
      <dgm:spPr/>
      <dgm:t>
        <a:bodyPr/>
        <a:lstStyle/>
        <a:p>
          <a:endParaRPr lang="en-US"/>
        </a:p>
      </dgm:t>
    </dgm:pt>
    <dgm:pt modelId="{E1767309-ED66-4B40-BFF0-BE601C70B799}">
      <dgm:prSet custT="1"/>
      <dgm:spPr>
        <a:solidFill>
          <a:schemeClr val="accent2">
            <a:lumMod val="75000"/>
          </a:schemeClr>
        </a:solidFill>
      </dgm:spPr>
      <dgm:t>
        <a:bodyPr/>
        <a:lstStyle/>
        <a:p>
          <a:r>
            <a:rPr lang="en-US" sz="4100" dirty="0"/>
            <a:t>Correlations between variables</a:t>
          </a:r>
        </a:p>
      </dgm:t>
    </dgm:pt>
    <dgm:pt modelId="{2EC3FB6D-E530-4D56-9290-016DDAAC21A2}" type="parTrans" cxnId="{40478E4B-955A-450B-8E72-F11B2D27E99C}">
      <dgm:prSet/>
      <dgm:spPr/>
      <dgm:t>
        <a:bodyPr/>
        <a:lstStyle/>
        <a:p>
          <a:endParaRPr lang="en-US"/>
        </a:p>
      </dgm:t>
    </dgm:pt>
    <dgm:pt modelId="{4634B570-1B93-455F-B111-236D0F01A9D3}" type="sibTrans" cxnId="{40478E4B-955A-450B-8E72-F11B2D27E99C}">
      <dgm:prSet/>
      <dgm:spPr/>
      <dgm:t>
        <a:bodyPr/>
        <a:lstStyle/>
        <a:p>
          <a:endParaRPr lang="en-US"/>
        </a:p>
      </dgm:t>
    </dgm:pt>
    <dgm:pt modelId="{D76BC511-555A-4E54-83A8-A01846F5A4F1}">
      <dgm:prSet custT="1"/>
      <dgm:spPr>
        <a:solidFill>
          <a:schemeClr val="accent2">
            <a:lumMod val="50000"/>
          </a:schemeClr>
        </a:solidFill>
      </dgm:spPr>
      <dgm:t>
        <a:bodyPr/>
        <a:lstStyle/>
        <a:p>
          <a:r>
            <a:rPr lang="en-US" sz="4100" dirty="0"/>
            <a:t>Results of experiments</a:t>
          </a:r>
        </a:p>
      </dgm:t>
    </dgm:pt>
    <dgm:pt modelId="{33F34537-B00A-4A53-ACA9-A411FA1EAD84}" type="parTrans" cxnId="{8DF87B29-5799-47C1-B8BE-A797728C9A97}">
      <dgm:prSet/>
      <dgm:spPr/>
      <dgm:t>
        <a:bodyPr/>
        <a:lstStyle/>
        <a:p>
          <a:endParaRPr lang="en-US"/>
        </a:p>
      </dgm:t>
    </dgm:pt>
    <dgm:pt modelId="{E121E2CD-727D-4030-BAFC-513CD361D929}" type="sibTrans" cxnId="{8DF87B29-5799-47C1-B8BE-A797728C9A97}">
      <dgm:prSet/>
      <dgm:spPr/>
      <dgm:t>
        <a:bodyPr/>
        <a:lstStyle/>
        <a:p>
          <a:endParaRPr lang="en-US"/>
        </a:p>
      </dgm:t>
    </dgm:pt>
    <dgm:pt modelId="{F7CAAAE6-7E0E-A54F-A299-5256F26C0A43}" type="pres">
      <dgm:prSet presAssocID="{D0C5223E-E675-4CA0-B90C-EC42EF06B392}" presName="linear" presStyleCnt="0">
        <dgm:presLayoutVars>
          <dgm:animLvl val="lvl"/>
          <dgm:resizeHandles val="exact"/>
        </dgm:presLayoutVars>
      </dgm:prSet>
      <dgm:spPr/>
    </dgm:pt>
    <dgm:pt modelId="{6AC18B30-CFC6-D54E-81CD-8F6B5C2189D1}" type="pres">
      <dgm:prSet presAssocID="{BAA3B1D3-29DB-4484-B8BF-92F26811CBA0}" presName="parentText" presStyleLbl="node1" presStyleIdx="0" presStyleCnt="3">
        <dgm:presLayoutVars>
          <dgm:chMax val="0"/>
          <dgm:bulletEnabled val="1"/>
        </dgm:presLayoutVars>
      </dgm:prSet>
      <dgm:spPr/>
    </dgm:pt>
    <dgm:pt modelId="{2D620F41-7ECF-034B-A3F9-44291B34C1F7}" type="pres">
      <dgm:prSet presAssocID="{9175478C-1638-4B2A-8D2E-9B96903EFC7D}" presName="spacer" presStyleCnt="0"/>
      <dgm:spPr/>
    </dgm:pt>
    <dgm:pt modelId="{5589523B-EC6E-1B49-BE62-E5BAB88E551F}" type="pres">
      <dgm:prSet presAssocID="{E1767309-ED66-4B40-BFF0-BE601C70B799}" presName="parentText" presStyleLbl="node1" presStyleIdx="1" presStyleCnt="3">
        <dgm:presLayoutVars>
          <dgm:chMax val="0"/>
          <dgm:bulletEnabled val="1"/>
        </dgm:presLayoutVars>
      </dgm:prSet>
      <dgm:spPr/>
    </dgm:pt>
    <dgm:pt modelId="{B2758883-3329-4A49-9864-3CAE4C038620}" type="pres">
      <dgm:prSet presAssocID="{4634B570-1B93-455F-B111-236D0F01A9D3}" presName="spacer" presStyleCnt="0"/>
      <dgm:spPr/>
    </dgm:pt>
    <dgm:pt modelId="{CA127E03-71E4-1E4A-9156-2E816F391720}" type="pres">
      <dgm:prSet presAssocID="{D76BC511-555A-4E54-83A8-A01846F5A4F1}" presName="parentText" presStyleLbl="node1" presStyleIdx="2" presStyleCnt="3" custLinFactNeighborY="-30468">
        <dgm:presLayoutVars>
          <dgm:chMax val="0"/>
          <dgm:bulletEnabled val="1"/>
        </dgm:presLayoutVars>
      </dgm:prSet>
      <dgm:spPr/>
    </dgm:pt>
  </dgm:ptLst>
  <dgm:cxnLst>
    <dgm:cxn modelId="{35C8CD1D-5666-E444-8343-4E39B81ABCE5}" type="presOf" srcId="{D0C5223E-E675-4CA0-B90C-EC42EF06B392}" destId="{F7CAAAE6-7E0E-A54F-A299-5256F26C0A43}" srcOrd="0" destOrd="0" presId="urn:microsoft.com/office/officeart/2005/8/layout/vList2"/>
    <dgm:cxn modelId="{8DF87B29-5799-47C1-B8BE-A797728C9A97}" srcId="{D0C5223E-E675-4CA0-B90C-EC42EF06B392}" destId="{D76BC511-555A-4E54-83A8-A01846F5A4F1}" srcOrd="2" destOrd="0" parTransId="{33F34537-B00A-4A53-ACA9-A411FA1EAD84}" sibTransId="{E121E2CD-727D-4030-BAFC-513CD361D929}"/>
    <dgm:cxn modelId="{1D5B532C-6D77-E244-941C-ABA752FC6F6E}" type="presOf" srcId="{BAA3B1D3-29DB-4484-B8BF-92F26811CBA0}" destId="{6AC18B30-CFC6-D54E-81CD-8F6B5C2189D1}" srcOrd="0" destOrd="0" presId="urn:microsoft.com/office/officeart/2005/8/layout/vList2"/>
    <dgm:cxn modelId="{40478E4B-955A-450B-8E72-F11B2D27E99C}" srcId="{D0C5223E-E675-4CA0-B90C-EC42EF06B392}" destId="{E1767309-ED66-4B40-BFF0-BE601C70B799}" srcOrd="1" destOrd="0" parTransId="{2EC3FB6D-E530-4D56-9290-016DDAAC21A2}" sibTransId="{4634B570-1B93-455F-B111-236D0F01A9D3}"/>
    <dgm:cxn modelId="{9DB52456-5349-6348-BDED-1ACF05F37339}" type="presOf" srcId="{E1767309-ED66-4B40-BFF0-BE601C70B799}" destId="{5589523B-EC6E-1B49-BE62-E5BAB88E551F}" srcOrd="0" destOrd="0" presId="urn:microsoft.com/office/officeart/2005/8/layout/vList2"/>
    <dgm:cxn modelId="{B0B0E289-6E65-244D-B2C3-FED6C5AC2FEF}" type="presOf" srcId="{D76BC511-555A-4E54-83A8-A01846F5A4F1}" destId="{CA127E03-71E4-1E4A-9156-2E816F391720}" srcOrd="0" destOrd="0" presId="urn:microsoft.com/office/officeart/2005/8/layout/vList2"/>
    <dgm:cxn modelId="{B90E99CC-84C7-4FA6-BBC7-550030DD554F}" srcId="{D0C5223E-E675-4CA0-B90C-EC42EF06B392}" destId="{BAA3B1D3-29DB-4484-B8BF-92F26811CBA0}" srcOrd="0" destOrd="0" parTransId="{EFF1E02A-AF08-40A2-ABF6-26019F4AB47D}" sibTransId="{9175478C-1638-4B2A-8D2E-9B96903EFC7D}"/>
    <dgm:cxn modelId="{783BB4BB-16CA-E04C-ABCE-BA23C9AF6B7B}" type="presParOf" srcId="{F7CAAAE6-7E0E-A54F-A299-5256F26C0A43}" destId="{6AC18B30-CFC6-D54E-81CD-8F6B5C2189D1}" srcOrd="0" destOrd="0" presId="urn:microsoft.com/office/officeart/2005/8/layout/vList2"/>
    <dgm:cxn modelId="{00A5FC7B-CF1B-E740-AF3C-768F3F1E26A6}" type="presParOf" srcId="{F7CAAAE6-7E0E-A54F-A299-5256F26C0A43}" destId="{2D620F41-7ECF-034B-A3F9-44291B34C1F7}" srcOrd="1" destOrd="0" presId="urn:microsoft.com/office/officeart/2005/8/layout/vList2"/>
    <dgm:cxn modelId="{E6BB796B-B612-0748-994F-5CAC20073BAA}" type="presParOf" srcId="{F7CAAAE6-7E0E-A54F-A299-5256F26C0A43}" destId="{5589523B-EC6E-1B49-BE62-E5BAB88E551F}" srcOrd="2" destOrd="0" presId="urn:microsoft.com/office/officeart/2005/8/layout/vList2"/>
    <dgm:cxn modelId="{38C61C61-0A9D-5745-95B1-32D27C164429}" type="presParOf" srcId="{F7CAAAE6-7E0E-A54F-A299-5256F26C0A43}" destId="{B2758883-3329-4A49-9864-3CAE4C038620}" srcOrd="3" destOrd="0" presId="urn:microsoft.com/office/officeart/2005/8/layout/vList2"/>
    <dgm:cxn modelId="{571D4C22-6753-814E-B232-132A59EDEB8A}" type="presParOf" srcId="{F7CAAAE6-7E0E-A54F-A299-5256F26C0A43}" destId="{CA127E03-71E4-1E4A-9156-2E816F3917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C5223E-E675-4CA0-B90C-EC42EF06B3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A3B1D3-29DB-4484-B8BF-92F26811CBA0}">
      <dgm:prSet/>
      <dgm:spPr>
        <a:solidFill>
          <a:schemeClr val="accent2">
            <a:lumMod val="60000"/>
            <a:lumOff val="40000"/>
          </a:schemeClr>
        </a:solidFill>
      </dgm:spPr>
      <dgm:t>
        <a:bodyPr/>
        <a:lstStyle/>
        <a:p>
          <a:r>
            <a:rPr lang="en-US" dirty="0"/>
            <a:t>Distributions of variables</a:t>
          </a:r>
        </a:p>
      </dgm:t>
    </dgm:pt>
    <dgm:pt modelId="{EFF1E02A-AF08-40A2-ABF6-26019F4AB47D}" type="parTrans" cxnId="{B90E99CC-84C7-4FA6-BBC7-550030DD554F}">
      <dgm:prSet/>
      <dgm:spPr/>
      <dgm:t>
        <a:bodyPr/>
        <a:lstStyle/>
        <a:p>
          <a:endParaRPr lang="en-US"/>
        </a:p>
      </dgm:t>
    </dgm:pt>
    <dgm:pt modelId="{9175478C-1638-4B2A-8D2E-9B96903EFC7D}" type="sibTrans" cxnId="{B90E99CC-84C7-4FA6-BBC7-550030DD554F}">
      <dgm:prSet/>
      <dgm:spPr/>
      <dgm:t>
        <a:bodyPr/>
        <a:lstStyle/>
        <a:p>
          <a:endParaRPr lang="en-US"/>
        </a:p>
      </dgm:t>
    </dgm:pt>
    <dgm:pt modelId="{E1767309-ED66-4B40-BFF0-BE601C70B799}">
      <dgm:prSet/>
      <dgm:spPr>
        <a:solidFill>
          <a:schemeClr val="accent2">
            <a:lumMod val="75000"/>
            <a:alpha val="14889"/>
          </a:schemeClr>
        </a:solidFill>
      </dgm:spPr>
      <dgm:t>
        <a:bodyPr/>
        <a:lstStyle/>
        <a:p>
          <a:r>
            <a:rPr lang="en-US" dirty="0"/>
            <a:t>Correlations between variables</a:t>
          </a:r>
        </a:p>
      </dgm:t>
    </dgm:pt>
    <dgm:pt modelId="{2EC3FB6D-E530-4D56-9290-016DDAAC21A2}" type="parTrans" cxnId="{40478E4B-955A-450B-8E72-F11B2D27E99C}">
      <dgm:prSet/>
      <dgm:spPr/>
      <dgm:t>
        <a:bodyPr/>
        <a:lstStyle/>
        <a:p>
          <a:endParaRPr lang="en-US"/>
        </a:p>
      </dgm:t>
    </dgm:pt>
    <dgm:pt modelId="{4634B570-1B93-455F-B111-236D0F01A9D3}" type="sibTrans" cxnId="{40478E4B-955A-450B-8E72-F11B2D27E99C}">
      <dgm:prSet/>
      <dgm:spPr/>
      <dgm:t>
        <a:bodyPr/>
        <a:lstStyle/>
        <a:p>
          <a:endParaRPr lang="en-US"/>
        </a:p>
      </dgm:t>
    </dgm:pt>
    <dgm:pt modelId="{D76BC511-555A-4E54-83A8-A01846F5A4F1}">
      <dgm:prSet/>
      <dgm:spPr>
        <a:solidFill>
          <a:schemeClr val="accent2">
            <a:lumMod val="50000"/>
            <a:alpha val="15083"/>
          </a:schemeClr>
        </a:solidFill>
      </dgm:spPr>
      <dgm:t>
        <a:bodyPr/>
        <a:lstStyle/>
        <a:p>
          <a:r>
            <a:rPr lang="en-US" dirty="0"/>
            <a:t>Results of experiments</a:t>
          </a:r>
        </a:p>
      </dgm:t>
    </dgm:pt>
    <dgm:pt modelId="{33F34537-B00A-4A53-ACA9-A411FA1EAD84}" type="parTrans" cxnId="{8DF87B29-5799-47C1-B8BE-A797728C9A97}">
      <dgm:prSet/>
      <dgm:spPr/>
      <dgm:t>
        <a:bodyPr/>
        <a:lstStyle/>
        <a:p>
          <a:endParaRPr lang="en-US"/>
        </a:p>
      </dgm:t>
    </dgm:pt>
    <dgm:pt modelId="{E121E2CD-727D-4030-BAFC-513CD361D929}" type="sibTrans" cxnId="{8DF87B29-5799-47C1-B8BE-A797728C9A97}">
      <dgm:prSet/>
      <dgm:spPr/>
      <dgm:t>
        <a:bodyPr/>
        <a:lstStyle/>
        <a:p>
          <a:endParaRPr lang="en-US"/>
        </a:p>
      </dgm:t>
    </dgm:pt>
    <dgm:pt modelId="{F7CAAAE6-7E0E-A54F-A299-5256F26C0A43}" type="pres">
      <dgm:prSet presAssocID="{D0C5223E-E675-4CA0-B90C-EC42EF06B392}" presName="linear" presStyleCnt="0">
        <dgm:presLayoutVars>
          <dgm:animLvl val="lvl"/>
          <dgm:resizeHandles val="exact"/>
        </dgm:presLayoutVars>
      </dgm:prSet>
      <dgm:spPr/>
    </dgm:pt>
    <dgm:pt modelId="{6AC18B30-CFC6-D54E-81CD-8F6B5C2189D1}" type="pres">
      <dgm:prSet presAssocID="{BAA3B1D3-29DB-4484-B8BF-92F26811CBA0}" presName="parentText" presStyleLbl="node1" presStyleIdx="0" presStyleCnt="3">
        <dgm:presLayoutVars>
          <dgm:chMax val="0"/>
          <dgm:bulletEnabled val="1"/>
        </dgm:presLayoutVars>
      </dgm:prSet>
      <dgm:spPr/>
    </dgm:pt>
    <dgm:pt modelId="{2D620F41-7ECF-034B-A3F9-44291B34C1F7}" type="pres">
      <dgm:prSet presAssocID="{9175478C-1638-4B2A-8D2E-9B96903EFC7D}" presName="spacer" presStyleCnt="0"/>
      <dgm:spPr/>
    </dgm:pt>
    <dgm:pt modelId="{5589523B-EC6E-1B49-BE62-E5BAB88E551F}" type="pres">
      <dgm:prSet presAssocID="{E1767309-ED66-4B40-BFF0-BE601C70B799}" presName="parentText" presStyleLbl="node1" presStyleIdx="1" presStyleCnt="3">
        <dgm:presLayoutVars>
          <dgm:chMax val="0"/>
          <dgm:bulletEnabled val="1"/>
        </dgm:presLayoutVars>
      </dgm:prSet>
      <dgm:spPr/>
    </dgm:pt>
    <dgm:pt modelId="{B2758883-3329-4A49-9864-3CAE4C038620}" type="pres">
      <dgm:prSet presAssocID="{4634B570-1B93-455F-B111-236D0F01A9D3}" presName="spacer" presStyleCnt="0"/>
      <dgm:spPr/>
    </dgm:pt>
    <dgm:pt modelId="{CA127E03-71E4-1E4A-9156-2E816F391720}" type="pres">
      <dgm:prSet presAssocID="{D76BC511-555A-4E54-83A8-A01846F5A4F1}" presName="parentText" presStyleLbl="node1" presStyleIdx="2" presStyleCnt="3">
        <dgm:presLayoutVars>
          <dgm:chMax val="0"/>
          <dgm:bulletEnabled val="1"/>
        </dgm:presLayoutVars>
      </dgm:prSet>
      <dgm:spPr/>
    </dgm:pt>
  </dgm:ptLst>
  <dgm:cxnLst>
    <dgm:cxn modelId="{35C8CD1D-5666-E444-8343-4E39B81ABCE5}" type="presOf" srcId="{D0C5223E-E675-4CA0-B90C-EC42EF06B392}" destId="{F7CAAAE6-7E0E-A54F-A299-5256F26C0A43}" srcOrd="0" destOrd="0" presId="urn:microsoft.com/office/officeart/2005/8/layout/vList2"/>
    <dgm:cxn modelId="{8DF87B29-5799-47C1-B8BE-A797728C9A97}" srcId="{D0C5223E-E675-4CA0-B90C-EC42EF06B392}" destId="{D76BC511-555A-4E54-83A8-A01846F5A4F1}" srcOrd="2" destOrd="0" parTransId="{33F34537-B00A-4A53-ACA9-A411FA1EAD84}" sibTransId="{E121E2CD-727D-4030-BAFC-513CD361D929}"/>
    <dgm:cxn modelId="{1D5B532C-6D77-E244-941C-ABA752FC6F6E}" type="presOf" srcId="{BAA3B1D3-29DB-4484-B8BF-92F26811CBA0}" destId="{6AC18B30-CFC6-D54E-81CD-8F6B5C2189D1}" srcOrd="0" destOrd="0" presId="urn:microsoft.com/office/officeart/2005/8/layout/vList2"/>
    <dgm:cxn modelId="{40478E4B-955A-450B-8E72-F11B2D27E99C}" srcId="{D0C5223E-E675-4CA0-B90C-EC42EF06B392}" destId="{E1767309-ED66-4B40-BFF0-BE601C70B799}" srcOrd="1" destOrd="0" parTransId="{2EC3FB6D-E530-4D56-9290-016DDAAC21A2}" sibTransId="{4634B570-1B93-455F-B111-236D0F01A9D3}"/>
    <dgm:cxn modelId="{9DB52456-5349-6348-BDED-1ACF05F37339}" type="presOf" srcId="{E1767309-ED66-4B40-BFF0-BE601C70B799}" destId="{5589523B-EC6E-1B49-BE62-E5BAB88E551F}" srcOrd="0" destOrd="0" presId="urn:microsoft.com/office/officeart/2005/8/layout/vList2"/>
    <dgm:cxn modelId="{B0B0E289-6E65-244D-B2C3-FED6C5AC2FEF}" type="presOf" srcId="{D76BC511-555A-4E54-83A8-A01846F5A4F1}" destId="{CA127E03-71E4-1E4A-9156-2E816F391720}" srcOrd="0" destOrd="0" presId="urn:microsoft.com/office/officeart/2005/8/layout/vList2"/>
    <dgm:cxn modelId="{B90E99CC-84C7-4FA6-BBC7-550030DD554F}" srcId="{D0C5223E-E675-4CA0-B90C-EC42EF06B392}" destId="{BAA3B1D3-29DB-4484-B8BF-92F26811CBA0}" srcOrd="0" destOrd="0" parTransId="{EFF1E02A-AF08-40A2-ABF6-26019F4AB47D}" sibTransId="{9175478C-1638-4B2A-8D2E-9B96903EFC7D}"/>
    <dgm:cxn modelId="{783BB4BB-16CA-E04C-ABCE-BA23C9AF6B7B}" type="presParOf" srcId="{F7CAAAE6-7E0E-A54F-A299-5256F26C0A43}" destId="{6AC18B30-CFC6-D54E-81CD-8F6B5C2189D1}" srcOrd="0" destOrd="0" presId="urn:microsoft.com/office/officeart/2005/8/layout/vList2"/>
    <dgm:cxn modelId="{00A5FC7B-CF1B-E740-AF3C-768F3F1E26A6}" type="presParOf" srcId="{F7CAAAE6-7E0E-A54F-A299-5256F26C0A43}" destId="{2D620F41-7ECF-034B-A3F9-44291B34C1F7}" srcOrd="1" destOrd="0" presId="urn:microsoft.com/office/officeart/2005/8/layout/vList2"/>
    <dgm:cxn modelId="{E6BB796B-B612-0748-994F-5CAC20073BAA}" type="presParOf" srcId="{F7CAAAE6-7E0E-A54F-A299-5256F26C0A43}" destId="{5589523B-EC6E-1B49-BE62-E5BAB88E551F}" srcOrd="2" destOrd="0" presId="urn:microsoft.com/office/officeart/2005/8/layout/vList2"/>
    <dgm:cxn modelId="{38C61C61-0A9D-5745-95B1-32D27C164429}" type="presParOf" srcId="{F7CAAAE6-7E0E-A54F-A299-5256F26C0A43}" destId="{B2758883-3329-4A49-9864-3CAE4C038620}" srcOrd="3" destOrd="0" presId="urn:microsoft.com/office/officeart/2005/8/layout/vList2"/>
    <dgm:cxn modelId="{571D4C22-6753-814E-B232-132A59EDEB8A}" type="presParOf" srcId="{F7CAAAE6-7E0E-A54F-A299-5256F26C0A43}" destId="{CA127E03-71E4-1E4A-9156-2E816F3917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C5223E-E675-4CA0-B90C-EC42EF06B3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A3B1D3-29DB-4484-B8BF-92F26811CBA0}">
      <dgm:prSet/>
      <dgm:spPr>
        <a:solidFill>
          <a:schemeClr val="accent2">
            <a:lumMod val="60000"/>
            <a:lumOff val="40000"/>
            <a:alpha val="41300"/>
          </a:schemeClr>
        </a:solidFill>
      </dgm:spPr>
      <dgm:t>
        <a:bodyPr/>
        <a:lstStyle/>
        <a:p>
          <a:r>
            <a:rPr lang="en-US" dirty="0"/>
            <a:t>Distributions of variables</a:t>
          </a:r>
        </a:p>
      </dgm:t>
    </dgm:pt>
    <dgm:pt modelId="{EFF1E02A-AF08-40A2-ABF6-26019F4AB47D}" type="parTrans" cxnId="{B90E99CC-84C7-4FA6-BBC7-550030DD554F}">
      <dgm:prSet/>
      <dgm:spPr/>
      <dgm:t>
        <a:bodyPr/>
        <a:lstStyle/>
        <a:p>
          <a:endParaRPr lang="en-US"/>
        </a:p>
      </dgm:t>
    </dgm:pt>
    <dgm:pt modelId="{9175478C-1638-4B2A-8D2E-9B96903EFC7D}" type="sibTrans" cxnId="{B90E99CC-84C7-4FA6-BBC7-550030DD554F}">
      <dgm:prSet/>
      <dgm:spPr/>
      <dgm:t>
        <a:bodyPr/>
        <a:lstStyle/>
        <a:p>
          <a:endParaRPr lang="en-US"/>
        </a:p>
      </dgm:t>
    </dgm:pt>
    <dgm:pt modelId="{E1767309-ED66-4B40-BFF0-BE601C70B799}">
      <dgm:prSet/>
      <dgm:spPr>
        <a:solidFill>
          <a:schemeClr val="accent2">
            <a:lumMod val="75000"/>
          </a:schemeClr>
        </a:solidFill>
      </dgm:spPr>
      <dgm:t>
        <a:bodyPr/>
        <a:lstStyle/>
        <a:p>
          <a:r>
            <a:rPr lang="en-US" dirty="0"/>
            <a:t>Correlations between variables</a:t>
          </a:r>
        </a:p>
      </dgm:t>
    </dgm:pt>
    <dgm:pt modelId="{2EC3FB6D-E530-4D56-9290-016DDAAC21A2}" type="parTrans" cxnId="{40478E4B-955A-450B-8E72-F11B2D27E99C}">
      <dgm:prSet/>
      <dgm:spPr/>
      <dgm:t>
        <a:bodyPr/>
        <a:lstStyle/>
        <a:p>
          <a:endParaRPr lang="en-US"/>
        </a:p>
      </dgm:t>
    </dgm:pt>
    <dgm:pt modelId="{4634B570-1B93-455F-B111-236D0F01A9D3}" type="sibTrans" cxnId="{40478E4B-955A-450B-8E72-F11B2D27E99C}">
      <dgm:prSet/>
      <dgm:spPr/>
      <dgm:t>
        <a:bodyPr/>
        <a:lstStyle/>
        <a:p>
          <a:endParaRPr lang="en-US"/>
        </a:p>
      </dgm:t>
    </dgm:pt>
    <dgm:pt modelId="{D76BC511-555A-4E54-83A8-A01846F5A4F1}">
      <dgm:prSet/>
      <dgm:spPr>
        <a:solidFill>
          <a:schemeClr val="accent2">
            <a:lumMod val="50000"/>
            <a:alpha val="15083"/>
          </a:schemeClr>
        </a:solidFill>
      </dgm:spPr>
      <dgm:t>
        <a:bodyPr/>
        <a:lstStyle/>
        <a:p>
          <a:r>
            <a:rPr lang="en-US" dirty="0"/>
            <a:t>Do experimental findings differ in blended vs. probability samples?</a:t>
          </a:r>
        </a:p>
      </dgm:t>
    </dgm:pt>
    <dgm:pt modelId="{33F34537-B00A-4A53-ACA9-A411FA1EAD84}" type="parTrans" cxnId="{8DF87B29-5799-47C1-B8BE-A797728C9A97}">
      <dgm:prSet/>
      <dgm:spPr/>
      <dgm:t>
        <a:bodyPr/>
        <a:lstStyle/>
        <a:p>
          <a:endParaRPr lang="en-US"/>
        </a:p>
      </dgm:t>
    </dgm:pt>
    <dgm:pt modelId="{E121E2CD-727D-4030-BAFC-513CD361D929}" type="sibTrans" cxnId="{8DF87B29-5799-47C1-B8BE-A797728C9A97}">
      <dgm:prSet/>
      <dgm:spPr/>
      <dgm:t>
        <a:bodyPr/>
        <a:lstStyle/>
        <a:p>
          <a:endParaRPr lang="en-US"/>
        </a:p>
      </dgm:t>
    </dgm:pt>
    <dgm:pt modelId="{F7CAAAE6-7E0E-A54F-A299-5256F26C0A43}" type="pres">
      <dgm:prSet presAssocID="{D0C5223E-E675-4CA0-B90C-EC42EF06B392}" presName="linear" presStyleCnt="0">
        <dgm:presLayoutVars>
          <dgm:animLvl val="lvl"/>
          <dgm:resizeHandles val="exact"/>
        </dgm:presLayoutVars>
      </dgm:prSet>
      <dgm:spPr/>
    </dgm:pt>
    <dgm:pt modelId="{6AC18B30-CFC6-D54E-81CD-8F6B5C2189D1}" type="pres">
      <dgm:prSet presAssocID="{BAA3B1D3-29DB-4484-B8BF-92F26811CBA0}" presName="parentText" presStyleLbl="node1" presStyleIdx="0" presStyleCnt="3">
        <dgm:presLayoutVars>
          <dgm:chMax val="0"/>
          <dgm:bulletEnabled val="1"/>
        </dgm:presLayoutVars>
      </dgm:prSet>
      <dgm:spPr/>
    </dgm:pt>
    <dgm:pt modelId="{2D620F41-7ECF-034B-A3F9-44291B34C1F7}" type="pres">
      <dgm:prSet presAssocID="{9175478C-1638-4B2A-8D2E-9B96903EFC7D}" presName="spacer" presStyleCnt="0"/>
      <dgm:spPr/>
    </dgm:pt>
    <dgm:pt modelId="{5589523B-EC6E-1B49-BE62-E5BAB88E551F}" type="pres">
      <dgm:prSet presAssocID="{E1767309-ED66-4B40-BFF0-BE601C70B799}" presName="parentText" presStyleLbl="node1" presStyleIdx="1" presStyleCnt="3">
        <dgm:presLayoutVars>
          <dgm:chMax val="0"/>
          <dgm:bulletEnabled val="1"/>
        </dgm:presLayoutVars>
      </dgm:prSet>
      <dgm:spPr/>
    </dgm:pt>
    <dgm:pt modelId="{B2758883-3329-4A49-9864-3CAE4C038620}" type="pres">
      <dgm:prSet presAssocID="{4634B570-1B93-455F-B111-236D0F01A9D3}" presName="spacer" presStyleCnt="0"/>
      <dgm:spPr/>
    </dgm:pt>
    <dgm:pt modelId="{CA127E03-71E4-1E4A-9156-2E816F391720}" type="pres">
      <dgm:prSet presAssocID="{D76BC511-555A-4E54-83A8-A01846F5A4F1}" presName="parentText" presStyleLbl="node1" presStyleIdx="2" presStyleCnt="3">
        <dgm:presLayoutVars>
          <dgm:chMax val="0"/>
          <dgm:bulletEnabled val="1"/>
        </dgm:presLayoutVars>
      </dgm:prSet>
      <dgm:spPr/>
    </dgm:pt>
  </dgm:ptLst>
  <dgm:cxnLst>
    <dgm:cxn modelId="{35C8CD1D-5666-E444-8343-4E39B81ABCE5}" type="presOf" srcId="{D0C5223E-E675-4CA0-B90C-EC42EF06B392}" destId="{F7CAAAE6-7E0E-A54F-A299-5256F26C0A43}" srcOrd="0" destOrd="0" presId="urn:microsoft.com/office/officeart/2005/8/layout/vList2"/>
    <dgm:cxn modelId="{8DF87B29-5799-47C1-B8BE-A797728C9A97}" srcId="{D0C5223E-E675-4CA0-B90C-EC42EF06B392}" destId="{D76BC511-555A-4E54-83A8-A01846F5A4F1}" srcOrd="2" destOrd="0" parTransId="{33F34537-B00A-4A53-ACA9-A411FA1EAD84}" sibTransId="{E121E2CD-727D-4030-BAFC-513CD361D929}"/>
    <dgm:cxn modelId="{1D5B532C-6D77-E244-941C-ABA752FC6F6E}" type="presOf" srcId="{BAA3B1D3-29DB-4484-B8BF-92F26811CBA0}" destId="{6AC18B30-CFC6-D54E-81CD-8F6B5C2189D1}" srcOrd="0" destOrd="0" presId="urn:microsoft.com/office/officeart/2005/8/layout/vList2"/>
    <dgm:cxn modelId="{40478E4B-955A-450B-8E72-F11B2D27E99C}" srcId="{D0C5223E-E675-4CA0-B90C-EC42EF06B392}" destId="{E1767309-ED66-4B40-BFF0-BE601C70B799}" srcOrd="1" destOrd="0" parTransId="{2EC3FB6D-E530-4D56-9290-016DDAAC21A2}" sibTransId="{4634B570-1B93-455F-B111-236D0F01A9D3}"/>
    <dgm:cxn modelId="{9DB52456-5349-6348-BDED-1ACF05F37339}" type="presOf" srcId="{E1767309-ED66-4B40-BFF0-BE601C70B799}" destId="{5589523B-EC6E-1B49-BE62-E5BAB88E551F}" srcOrd="0" destOrd="0" presId="urn:microsoft.com/office/officeart/2005/8/layout/vList2"/>
    <dgm:cxn modelId="{B0B0E289-6E65-244D-B2C3-FED6C5AC2FEF}" type="presOf" srcId="{D76BC511-555A-4E54-83A8-A01846F5A4F1}" destId="{CA127E03-71E4-1E4A-9156-2E816F391720}" srcOrd="0" destOrd="0" presId="urn:microsoft.com/office/officeart/2005/8/layout/vList2"/>
    <dgm:cxn modelId="{B90E99CC-84C7-4FA6-BBC7-550030DD554F}" srcId="{D0C5223E-E675-4CA0-B90C-EC42EF06B392}" destId="{BAA3B1D3-29DB-4484-B8BF-92F26811CBA0}" srcOrd="0" destOrd="0" parTransId="{EFF1E02A-AF08-40A2-ABF6-26019F4AB47D}" sibTransId="{9175478C-1638-4B2A-8D2E-9B96903EFC7D}"/>
    <dgm:cxn modelId="{783BB4BB-16CA-E04C-ABCE-BA23C9AF6B7B}" type="presParOf" srcId="{F7CAAAE6-7E0E-A54F-A299-5256F26C0A43}" destId="{6AC18B30-CFC6-D54E-81CD-8F6B5C2189D1}" srcOrd="0" destOrd="0" presId="urn:microsoft.com/office/officeart/2005/8/layout/vList2"/>
    <dgm:cxn modelId="{00A5FC7B-CF1B-E740-AF3C-768F3F1E26A6}" type="presParOf" srcId="{F7CAAAE6-7E0E-A54F-A299-5256F26C0A43}" destId="{2D620F41-7ECF-034B-A3F9-44291B34C1F7}" srcOrd="1" destOrd="0" presId="urn:microsoft.com/office/officeart/2005/8/layout/vList2"/>
    <dgm:cxn modelId="{E6BB796B-B612-0748-994F-5CAC20073BAA}" type="presParOf" srcId="{F7CAAAE6-7E0E-A54F-A299-5256F26C0A43}" destId="{5589523B-EC6E-1B49-BE62-E5BAB88E551F}" srcOrd="2" destOrd="0" presId="urn:microsoft.com/office/officeart/2005/8/layout/vList2"/>
    <dgm:cxn modelId="{38C61C61-0A9D-5745-95B1-32D27C164429}" type="presParOf" srcId="{F7CAAAE6-7E0E-A54F-A299-5256F26C0A43}" destId="{B2758883-3329-4A49-9864-3CAE4C038620}" srcOrd="3" destOrd="0" presId="urn:microsoft.com/office/officeart/2005/8/layout/vList2"/>
    <dgm:cxn modelId="{571D4C22-6753-814E-B232-132A59EDEB8A}" type="presParOf" srcId="{F7CAAAE6-7E0E-A54F-A299-5256F26C0A43}" destId="{CA127E03-71E4-1E4A-9156-2E816F3917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C5223E-E675-4CA0-B90C-EC42EF06B3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A3B1D3-29DB-4484-B8BF-92F26811CBA0}">
      <dgm:prSet/>
      <dgm:spPr>
        <a:solidFill>
          <a:schemeClr val="accent2">
            <a:lumMod val="60000"/>
            <a:lumOff val="40000"/>
            <a:alpha val="42270"/>
          </a:schemeClr>
        </a:solidFill>
      </dgm:spPr>
      <dgm:t>
        <a:bodyPr/>
        <a:lstStyle/>
        <a:p>
          <a:r>
            <a:rPr lang="en-US" dirty="0"/>
            <a:t>Distributions of variables</a:t>
          </a:r>
        </a:p>
      </dgm:t>
    </dgm:pt>
    <dgm:pt modelId="{EFF1E02A-AF08-40A2-ABF6-26019F4AB47D}" type="parTrans" cxnId="{B90E99CC-84C7-4FA6-BBC7-550030DD554F}">
      <dgm:prSet/>
      <dgm:spPr/>
      <dgm:t>
        <a:bodyPr/>
        <a:lstStyle/>
        <a:p>
          <a:endParaRPr lang="en-US"/>
        </a:p>
      </dgm:t>
    </dgm:pt>
    <dgm:pt modelId="{9175478C-1638-4B2A-8D2E-9B96903EFC7D}" type="sibTrans" cxnId="{B90E99CC-84C7-4FA6-BBC7-550030DD554F}">
      <dgm:prSet/>
      <dgm:spPr/>
      <dgm:t>
        <a:bodyPr/>
        <a:lstStyle/>
        <a:p>
          <a:endParaRPr lang="en-US"/>
        </a:p>
      </dgm:t>
    </dgm:pt>
    <dgm:pt modelId="{E1767309-ED66-4B40-BFF0-BE601C70B799}">
      <dgm:prSet/>
      <dgm:spPr>
        <a:solidFill>
          <a:schemeClr val="accent2">
            <a:lumMod val="75000"/>
            <a:alpha val="15000"/>
          </a:schemeClr>
        </a:solidFill>
      </dgm:spPr>
      <dgm:t>
        <a:bodyPr/>
        <a:lstStyle/>
        <a:p>
          <a:r>
            <a:rPr lang="en-US" dirty="0"/>
            <a:t>Correlations between variables</a:t>
          </a:r>
        </a:p>
      </dgm:t>
    </dgm:pt>
    <dgm:pt modelId="{2EC3FB6D-E530-4D56-9290-016DDAAC21A2}" type="parTrans" cxnId="{40478E4B-955A-450B-8E72-F11B2D27E99C}">
      <dgm:prSet/>
      <dgm:spPr/>
      <dgm:t>
        <a:bodyPr/>
        <a:lstStyle/>
        <a:p>
          <a:endParaRPr lang="en-US"/>
        </a:p>
      </dgm:t>
    </dgm:pt>
    <dgm:pt modelId="{4634B570-1B93-455F-B111-236D0F01A9D3}" type="sibTrans" cxnId="{40478E4B-955A-450B-8E72-F11B2D27E99C}">
      <dgm:prSet/>
      <dgm:spPr/>
      <dgm:t>
        <a:bodyPr/>
        <a:lstStyle/>
        <a:p>
          <a:endParaRPr lang="en-US"/>
        </a:p>
      </dgm:t>
    </dgm:pt>
    <dgm:pt modelId="{D76BC511-555A-4E54-83A8-A01846F5A4F1}">
      <dgm:prSet/>
      <dgm:spPr>
        <a:solidFill>
          <a:schemeClr val="accent2">
            <a:lumMod val="50000"/>
          </a:schemeClr>
        </a:solidFill>
      </dgm:spPr>
      <dgm:t>
        <a:bodyPr/>
        <a:lstStyle/>
        <a:p>
          <a:r>
            <a:rPr lang="en-US" dirty="0"/>
            <a:t>Results of experiments</a:t>
          </a:r>
        </a:p>
      </dgm:t>
    </dgm:pt>
    <dgm:pt modelId="{33F34537-B00A-4A53-ACA9-A411FA1EAD84}" type="parTrans" cxnId="{8DF87B29-5799-47C1-B8BE-A797728C9A97}">
      <dgm:prSet/>
      <dgm:spPr/>
      <dgm:t>
        <a:bodyPr/>
        <a:lstStyle/>
        <a:p>
          <a:endParaRPr lang="en-US"/>
        </a:p>
      </dgm:t>
    </dgm:pt>
    <dgm:pt modelId="{E121E2CD-727D-4030-BAFC-513CD361D929}" type="sibTrans" cxnId="{8DF87B29-5799-47C1-B8BE-A797728C9A97}">
      <dgm:prSet/>
      <dgm:spPr/>
      <dgm:t>
        <a:bodyPr/>
        <a:lstStyle/>
        <a:p>
          <a:endParaRPr lang="en-US"/>
        </a:p>
      </dgm:t>
    </dgm:pt>
    <dgm:pt modelId="{F7CAAAE6-7E0E-A54F-A299-5256F26C0A43}" type="pres">
      <dgm:prSet presAssocID="{D0C5223E-E675-4CA0-B90C-EC42EF06B392}" presName="linear" presStyleCnt="0">
        <dgm:presLayoutVars>
          <dgm:animLvl val="lvl"/>
          <dgm:resizeHandles val="exact"/>
        </dgm:presLayoutVars>
      </dgm:prSet>
      <dgm:spPr/>
    </dgm:pt>
    <dgm:pt modelId="{6AC18B30-CFC6-D54E-81CD-8F6B5C2189D1}" type="pres">
      <dgm:prSet presAssocID="{BAA3B1D3-29DB-4484-B8BF-92F26811CBA0}" presName="parentText" presStyleLbl="node1" presStyleIdx="0" presStyleCnt="3">
        <dgm:presLayoutVars>
          <dgm:chMax val="0"/>
          <dgm:bulletEnabled val="1"/>
        </dgm:presLayoutVars>
      </dgm:prSet>
      <dgm:spPr/>
    </dgm:pt>
    <dgm:pt modelId="{2D620F41-7ECF-034B-A3F9-44291B34C1F7}" type="pres">
      <dgm:prSet presAssocID="{9175478C-1638-4B2A-8D2E-9B96903EFC7D}" presName="spacer" presStyleCnt="0"/>
      <dgm:spPr/>
    </dgm:pt>
    <dgm:pt modelId="{5589523B-EC6E-1B49-BE62-E5BAB88E551F}" type="pres">
      <dgm:prSet presAssocID="{E1767309-ED66-4B40-BFF0-BE601C70B799}" presName="parentText" presStyleLbl="node1" presStyleIdx="1" presStyleCnt="3" custLinFactNeighborX="649" custLinFactNeighborY="1">
        <dgm:presLayoutVars>
          <dgm:chMax val="0"/>
          <dgm:bulletEnabled val="1"/>
        </dgm:presLayoutVars>
      </dgm:prSet>
      <dgm:spPr/>
    </dgm:pt>
    <dgm:pt modelId="{B2758883-3329-4A49-9864-3CAE4C038620}" type="pres">
      <dgm:prSet presAssocID="{4634B570-1B93-455F-B111-236D0F01A9D3}" presName="spacer" presStyleCnt="0"/>
      <dgm:spPr/>
    </dgm:pt>
    <dgm:pt modelId="{CA127E03-71E4-1E4A-9156-2E816F391720}" type="pres">
      <dgm:prSet presAssocID="{D76BC511-555A-4E54-83A8-A01846F5A4F1}" presName="parentText" presStyleLbl="node1" presStyleIdx="2" presStyleCnt="3">
        <dgm:presLayoutVars>
          <dgm:chMax val="0"/>
          <dgm:bulletEnabled val="1"/>
        </dgm:presLayoutVars>
      </dgm:prSet>
      <dgm:spPr/>
    </dgm:pt>
  </dgm:ptLst>
  <dgm:cxnLst>
    <dgm:cxn modelId="{35C8CD1D-5666-E444-8343-4E39B81ABCE5}" type="presOf" srcId="{D0C5223E-E675-4CA0-B90C-EC42EF06B392}" destId="{F7CAAAE6-7E0E-A54F-A299-5256F26C0A43}" srcOrd="0" destOrd="0" presId="urn:microsoft.com/office/officeart/2005/8/layout/vList2"/>
    <dgm:cxn modelId="{8DF87B29-5799-47C1-B8BE-A797728C9A97}" srcId="{D0C5223E-E675-4CA0-B90C-EC42EF06B392}" destId="{D76BC511-555A-4E54-83A8-A01846F5A4F1}" srcOrd="2" destOrd="0" parTransId="{33F34537-B00A-4A53-ACA9-A411FA1EAD84}" sibTransId="{E121E2CD-727D-4030-BAFC-513CD361D929}"/>
    <dgm:cxn modelId="{1D5B532C-6D77-E244-941C-ABA752FC6F6E}" type="presOf" srcId="{BAA3B1D3-29DB-4484-B8BF-92F26811CBA0}" destId="{6AC18B30-CFC6-D54E-81CD-8F6B5C2189D1}" srcOrd="0" destOrd="0" presId="urn:microsoft.com/office/officeart/2005/8/layout/vList2"/>
    <dgm:cxn modelId="{40478E4B-955A-450B-8E72-F11B2D27E99C}" srcId="{D0C5223E-E675-4CA0-B90C-EC42EF06B392}" destId="{E1767309-ED66-4B40-BFF0-BE601C70B799}" srcOrd="1" destOrd="0" parTransId="{2EC3FB6D-E530-4D56-9290-016DDAAC21A2}" sibTransId="{4634B570-1B93-455F-B111-236D0F01A9D3}"/>
    <dgm:cxn modelId="{9DB52456-5349-6348-BDED-1ACF05F37339}" type="presOf" srcId="{E1767309-ED66-4B40-BFF0-BE601C70B799}" destId="{5589523B-EC6E-1B49-BE62-E5BAB88E551F}" srcOrd="0" destOrd="0" presId="urn:microsoft.com/office/officeart/2005/8/layout/vList2"/>
    <dgm:cxn modelId="{B0B0E289-6E65-244D-B2C3-FED6C5AC2FEF}" type="presOf" srcId="{D76BC511-555A-4E54-83A8-A01846F5A4F1}" destId="{CA127E03-71E4-1E4A-9156-2E816F391720}" srcOrd="0" destOrd="0" presId="urn:microsoft.com/office/officeart/2005/8/layout/vList2"/>
    <dgm:cxn modelId="{B90E99CC-84C7-4FA6-BBC7-550030DD554F}" srcId="{D0C5223E-E675-4CA0-B90C-EC42EF06B392}" destId="{BAA3B1D3-29DB-4484-B8BF-92F26811CBA0}" srcOrd="0" destOrd="0" parTransId="{EFF1E02A-AF08-40A2-ABF6-26019F4AB47D}" sibTransId="{9175478C-1638-4B2A-8D2E-9B96903EFC7D}"/>
    <dgm:cxn modelId="{783BB4BB-16CA-E04C-ABCE-BA23C9AF6B7B}" type="presParOf" srcId="{F7CAAAE6-7E0E-A54F-A299-5256F26C0A43}" destId="{6AC18B30-CFC6-D54E-81CD-8F6B5C2189D1}" srcOrd="0" destOrd="0" presId="urn:microsoft.com/office/officeart/2005/8/layout/vList2"/>
    <dgm:cxn modelId="{00A5FC7B-CF1B-E740-AF3C-768F3F1E26A6}" type="presParOf" srcId="{F7CAAAE6-7E0E-A54F-A299-5256F26C0A43}" destId="{2D620F41-7ECF-034B-A3F9-44291B34C1F7}" srcOrd="1" destOrd="0" presId="urn:microsoft.com/office/officeart/2005/8/layout/vList2"/>
    <dgm:cxn modelId="{E6BB796B-B612-0748-994F-5CAC20073BAA}" type="presParOf" srcId="{F7CAAAE6-7E0E-A54F-A299-5256F26C0A43}" destId="{5589523B-EC6E-1B49-BE62-E5BAB88E551F}" srcOrd="2" destOrd="0" presId="urn:microsoft.com/office/officeart/2005/8/layout/vList2"/>
    <dgm:cxn modelId="{38C61C61-0A9D-5745-95B1-32D27C164429}" type="presParOf" srcId="{F7CAAAE6-7E0E-A54F-A299-5256F26C0A43}" destId="{B2758883-3329-4A49-9864-3CAE4C038620}" srcOrd="3" destOrd="0" presId="urn:microsoft.com/office/officeart/2005/8/layout/vList2"/>
    <dgm:cxn modelId="{571D4C22-6753-814E-B232-132A59EDEB8A}" type="presParOf" srcId="{F7CAAAE6-7E0E-A54F-A299-5256F26C0A43}" destId="{CA127E03-71E4-1E4A-9156-2E816F3917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8B30-CFC6-D54E-81CD-8F6B5C2189D1}">
      <dsp:nvSpPr>
        <dsp:cNvPr id="0" name=""/>
        <dsp:cNvSpPr/>
      </dsp:nvSpPr>
      <dsp:spPr>
        <a:xfrm>
          <a:off x="0" y="4417"/>
          <a:ext cx="9881937" cy="1636976"/>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Distributions of variables</a:t>
          </a:r>
        </a:p>
      </dsp:txBody>
      <dsp:txXfrm>
        <a:off x="79911" y="84328"/>
        <a:ext cx="9722115" cy="1477154"/>
      </dsp:txXfrm>
    </dsp:sp>
    <dsp:sp modelId="{5589523B-EC6E-1B49-BE62-E5BAB88E551F}">
      <dsp:nvSpPr>
        <dsp:cNvPr id="0" name=""/>
        <dsp:cNvSpPr/>
      </dsp:nvSpPr>
      <dsp:spPr>
        <a:xfrm>
          <a:off x="0" y="1759473"/>
          <a:ext cx="9881937" cy="1636976"/>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Do blended samples accurately reflect correlations between variables?</a:t>
          </a:r>
        </a:p>
      </dsp:txBody>
      <dsp:txXfrm>
        <a:off x="79911" y="1839384"/>
        <a:ext cx="9722115" cy="1477154"/>
      </dsp:txXfrm>
    </dsp:sp>
    <dsp:sp modelId="{CA127E03-71E4-1E4A-9156-2E816F391720}">
      <dsp:nvSpPr>
        <dsp:cNvPr id="0" name=""/>
        <dsp:cNvSpPr/>
      </dsp:nvSpPr>
      <dsp:spPr>
        <a:xfrm>
          <a:off x="0" y="3514530"/>
          <a:ext cx="9881937" cy="1636976"/>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Do experimental findings differ in blended vs. probability samples?</a:t>
          </a:r>
        </a:p>
      </dsp:txBody>
      <dsp:txXfrm>
        <a:off x="79911" y="3594441"/>
        <a:ext cx="9722115" cy="1477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8B30-CFC6-D54E-81CD-8F6B5C2189D1}">
      <dsp:nvSpPr>
        <dsp:cNvPr id="0" name=""/>
        <dsp:cNvSpPr/>
      </dsp:nvSpPr>
      <dsp:spPr>
        <a:xfrm>
          <a:off x="0" y="4417"/>
          <a:ext cx="9881937" cy="1636976"/>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Distributions of variables</a:t>
          </a:r>
        </a:p>
      </dsp:txBody>
      <dsp:txXfrm>
        <a:off x="79911" y="84328"/>
        <a:ext cx="9722115" cy="1477154"/>
      </dsp:txXfrm>
    </dsp:sp>
    <dsp:sp modelId="{5589523B-EC6E-1B49-BE62-E5BAB88E551F}">
      <dsp:nvSpPr>
        <dsp:cNvPr id="0" name=""/>
        <dsp:cNvSpPr/>
      </dsp:nvSpPr>
      <dsp:spPr>
        <a:xfrm>
          <a:off x="0" y="1759473"/>
          <a:ext cx="9881937" cy="1636976"/>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Correlations between variables</a:t>
          </a:r>
        </a:p>
      </dsp:txBody>
      <dsp:txXfrm>
        <a:off x="79911" y="1839384"/>
        <a:ext cx="9722115" cy="1477154"/>
      </dsp:txXfrm>
    </dsp:sp>
    <dsp:sp modelId="{CA127E03-71E4-1E4A-9156-2E816F391720}">
      <dsp:nvSpPr>
        <dsp:cNvPr id="0" name=""/>
        <dsp:cNvSpPr/>
      </dsp:nvSpPr>
      <dsp:spPr>
        <a:xfrm>
          <a:off x="0" y="3514530"/>
          <a:ext cx="9881937" cy="1636976"/>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Do experimental findings differ in blended vs. probability samples?</a:t>
          </a:r>
        </a:p>
      </dsp:txBody>
      <dsp:txXfrm>
        <a:off x="79911" y="3594441"/>
        <a:ext cx="9722115" cy="1477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8B30-CFC6-D54E-81CD-8F6B5C2189D1}">
      <dsp:nvSpPr>
        <dsp:cNvPr id="0" name=""/>
        <dsp:cNvSpPr/>
      </dsp:nvSpPr>
      <dsp:spPr>
        <a:xfrm>
          <a:off x="0" y="565562"/>
          <a:ext cx="9881937" cy="1216800"/>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Distributions of variables</a:t>
          </a:r>
        </a:p>
      </dsp:txBody>
      <dsp:txXfrm>
        <a:off x="59399" y="624961"/>
        <a:ext cx="9763139" cy="1098002"/>
      </dsp:txXfrm>
    </dsp:sp>
    <dsp:sp modelId="{5589523B-EC6E-1B49-BE62-E5BAB88E551F}">
      <dsp:nvSpPr>
        <dsp:cNvPr id="0" name=""/>
        <dsp:cNvSpPr/>
      </dsp:nvSpPr>
      <dsp:spPr>
        <a:xfrm>
          <a:off x="0" y="1969562"/>
          <a:ext cx="9881937" cy="1216800"/>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Correlations between variables</a:t>
          </a:r>
        </a:p>
      </dsp:txBody>
      <dsp:txXfrm>
        <a:off x="59399" y="2028961"/>
        <a:ext cx="9763139" cy="1098002"/>
      </dsp:txXfrm>
    </dsp:sp>
    <dsp:sp modelId="{CA127E03-71E4-1E4A-9156-2E816F391720}">
      <dsp:nvSpPr>
        <dsp:cNvPr id="0" name=""/>
        <dsp:cNvSpPr/>
      </dsp:nvSpPr>
      <dsp:spPr>
        <a:xfrm>
          <a:off x="0" y="3316525"/>
          <a:ext cx="9881937" cy="1216800"/>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Results of experiments</a:t>
          </a:r>
        </a:p>
      </dsp:txBody>
      <dsp:txXfrm>
        <a:off x="59399" y="3375924"/>
        <a:ext cx="9763139"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8B30-CFC6-D54E-81CD-8F6B5C2189D1}">
      <dsp:nvSpPr>
        <dsp:cNvPr id="0" name=""/>
        <dsp:cNvSpPr/>
      </dsp:nvSpPr>
      <dsp:spPr>
        <a:xfrm>
          <a:off x="0" y="432272"/>
          <a:ext cx="9881937" cy="1326779"/>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dirty="0"/>
            <a:t>Distributions of variables</a:t>
          </a:r>
        </a:p>
      </dsp:txBody>
      <dsp:txXfrm>
        <a:off x="64768" y="497040"/>
        <a:ext cx="9752401" cy="1197243"/>
      </dsp:txXfrm>
    </dsp:sp>
    <dsp:sp modelId="{5589523B-EC6E-1B49-BE62-E5BAB88E551F}">
      <dsp:nvSpPr>
        <dsp:cNvPr id="0" name=""/>
        <dsp:cNvSpPr/>
      </dsp:nvSpPr>
      <dsp:spPr>
        <a:xfrm>
          <a:off x="0" y="1914572"/>
          <a:ext cx="9881937" cy="1326779"/>
        </a:xfrm>
        <a:prstGeom prst="roundRect">
          <a:avLst/>
        </a:prstGeom>
        <a:solidFill>
          <a:schemeClr val="accent2">
            <a:lumMod val="75000"/>
            <a:alpha val="14889"/>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dirty="0"/>
            <a:t>Correlations between variables</a:t>
          </a:r>
        </a:p>
      </dsp:txBody>
      <dsp:txXfrm>
        <a:off x="64768" y="1979340"/>
        <a:ext cx="9752401" cy="1197243"/>
      </dsp:txXfrm>
    </dsp:sp>
    <dsp:sp modelId="{CA127E03-71E4-1E4A-9156-2E816F391720}">
      <dsp:nvSpPr>
        <dsp:cNvPr id="0" name=""/>
        <dsp:cNvSpPr/>
      </dsp:nvSpPr>
      <dsp:spPr>
        <a:xfrm>
          <a:off x="0" y="3396872"/>
          <a:ext cx="9881937" cy="1326779"/>
        </a:xfrm>
        <a:prstGeom prst="roundRect">
          <a:avLst/>
        </a:prstGeom>
        <a:solidFill>
          <a:schemeClr val="accent2">
            <a:lumMod val="50000"/>
            <a:alpha val="1508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dirty="0"/>
            <a:t>Results of experiments</a:t>
          </a:r>
        </a:p>
      </dsp:txBody>
      <dsp:txXfrm>
        <a:off x="64768" y="3461640"/>
        <a:ext cx="9752401" cy="11972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8B30-CFC6-D54E-81CD-8F6B5C2189D1}">
      <dsp:nvSpPr>
        <dsp:cNvPr id="0" name=""/>
        <dsp:cNvSpPr/>
      </dsp:nvSpPr>
      <dsp:spPr>
        <a:xfrm>
          <a:off x="0" y="4417"/>
          <a:ext cx="9881937" cy="1636976"/>
        </a:xfrm>
        <a:prstGeom prst="roundRect">
          <a:avLst/>
        </a:prstGeom>
        <a:solidFill>
          <a:schemeClr val="accent2">
            <a:lumMod val="60000"/>
            <a:lumOff val="40000"/>
            <a:alpha val="413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Distributions of variables</a:t>
          </a:r>
        </a:p>
      </dsp:txBody>
      <dsp:txXfrm>
        <a:off x="79911" y="84328"/>
        <a:ext cx="9722115" cy="1477154"/>
      </dsp:txXfrm>
    </dsp:sp>
    <dsp:sp modelId="{5589523B-EC6E-1B49-BE62-E5BAB88E551F}">
      <dsp:nvSpPr>
        <dsp:cNvPr id="0" name=""/>
        <dsp:cNvSpPr/>
      </dsp:nvSpPr>
      <dsp:spPr>
        <a:xfrm>
          <a:off x="0" y="1759473"/>
          <a:ext cx="9881937" cy="1636976"/>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Correlations between variables</a:t>
          </a:r>
        </a:p>
      </dsp:txBody>
      <dsp:txXfrm>
        <a:off x="79911" y="1839384"/>
        <a:ext cx="9722115" cy="1477154"/>
      </dsp:txXfrm>
    </dsp:sp>
    <dsp:sp modelId="{CA127E03-71E4-1E4A-9156-2E816F391720}">
      <dsp:nvSpPr>
        <dsp:cNvPr id="0" name=""/>
        <dsp:cNvSpPr/>
      </dsp:nvSpPr>
      <dsp:spPr>
        <a:xfrm>
          <a:off x="0" y="3514530"/>
          <a:ext cx="9881937" cy="1636976"/>
        </a:xfrm>
        <a:prstGeom prst="roundRect">
          <a:avLst/>
        </a:prstGeom>
        <a:solidFill>
          <a:schemeClr val="accent2">
            <a:lumMod val="50000"/>
            <a:alpha val="1508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Do experimental findings differ in blended vs. probability samples?</a:t>
          </a:r>
        </a:p>
      </dsp:txBody>
      <dsp:txXfrm>
        <a:off x="79911" y="3594441"/>
        <a:ext cx="9722115" cy="1477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8B30-CFC6-D54E-81CD-8F6B5C2189D1}">
      <dsp:nvSpPr>
        <dsp:cNvPr id="0" name=""/>
        <dsp:cNvSpPr/>
      </dsp:nvSpPr>
      <dsp:spPr>
        <a:xfrm>
          <a:off x="0" y="432272"/>
          <a:ext cx="9881937" cy="1326779"/>
        </a:xfrm>
        <a:prstGeom prst="roundRect">
          <a:avLst/>
        </a:prstGeom>
        <a:solidFill>
          <a:schemeClr val="accent2">
            <a:lumMod val="60000"/>
            <a:lumOff val="40000"/>
            <a:alpha val="4227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dirty="0"/>
            <a:t>Distributions of variables</a:t>
          </a:r>
        </a:p>
      </dsp:txBody>
      <dsp:txXfrm>
        <a:off x="64768" y="497040"/>
        <a:ext cx="9752401" cy="1197243"/>
      </dsp:txXfrm>
    </dsp:sp>
    <dsp:sp modelId="{5589523B-EC6E-1B49-BE62-E5BAB88E551F}">
      <dsp:nvSpPr>
        <dsp:cNvPr id="0" name=""/>
        <dsp:cNvSpPr/>
      </dsp:nvSpPr>
      <dsp:spPr>
        <a:xfrm>
          <a:off x="0" y="1914573"/>
          <a:ext cx="9881937" cy="1326779"/>
        </a:xfrm>
        <a:prstGeom prst="roundRect">
          <a:avLst/>
        </a:prstGeom>
        <a:solidFill>
          <a:schemeClr val="accent2">
            <a:lumMod val="75000"/>
            <a:alpha val="1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dirty="0"/>
            <a:t>Correlations between variables</a:t>
          </a:r>
        </a:p>
      </dsp:txBody>
      <dsp:txXfrm>
        <a:off x="64768" y="1979341"/>
        <a:ext cx="9752401" cy="1197243"/>
      </dsp:txXfrm>
    </dsp:sp>
    <dsp:sp modelId="{CA127E03-71E4-1E4A-9156-2E816F391720}">
      <dsp:nvSpPr>
        <dsp:cNvPr id="0" name=""/>
        <dsp:cNvSpPr/>
      </dsp:nvSpPr>
      <dsp:spPr>
        <a:xfrm>
          <a:off x="0" y="3396872"/>
          <a:ext cx="9881937" cy="1326779"/>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dirty="0"/>
            <a:t>Results of experiments</a:t>
          </a:r>
        </a:p>
      </dsp:txBody>
      <dsp:txXfrm>
        <a:off x="64768" y="3461640"/>
        <a:ext cx="9752401" cy="11972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CC654-E0A2-D04A-9461-58C505458CE3}"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1D90F-4978-7642-A0E7-CB5F647383F9}" type="slidenum">
              <a:rPr lang="en-US" smtClean="0"/>
              <a:t>‹#›</a:t>
            </a:fld>
            <a:endParaRPr lang="en-US"/>
          </a:p>
        </p:txBody>
      </p:sp>
    </p:spTree>
    <p:extLst>
      <p:ext uri="{BB962C8B-B14F-4D97-AF65-F5344CB8AC3E}">
        <p14:creationId xmlns:p14="http://schemas.microsoft.com/office/powerpoint/2010/main" val="180282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1093/poq/nfy03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A2A2A"/>
              </a:solidFill>
              <a:effectLst/>
              <a:latin typeface="Source Sans Pro" panose="020B0503030403020204" pitchFamily="34" charset="0"/>
            </a:endParaRPr>
          </a:p>
          <a:p>
            <a:endParaRPr lang="en-US" b="0" i="0" dirty="0">
              <a:solidFill>
                <a:srgbClr val="2A2A2A"/>
              </a:solidFill>
              <a:effectLst/>
              <a:latin typeface="Source Sans Pro" panose="020B0503030403020204" pitchFamily="34" charset="0"/>
            </a:endParaRPr>
          </a:p>
          <a:p>
            <a:r>
              <a:rPr lang="en-US" b="0" i="0" dirty="0">
                <a:solidFill>
                  <a:srgbClr val="2A2A2A"/>
                </a:solidFill>
                <a:effectLst/>
                <a:latin typeface="Source Sans Pro" panose="020B0503030403020204" pitchFamily="34" charset="0"/>
              </a:rPr>
              <a:t>Sources: </a:t>
            </a:r>
          </a:p>
          <a:p>
            <a:endParaRPr lang="en-US" b="0" i="0" dirty="0">
              <a:solidFill>
                <a:srgbClr val="2A2A2A"/>
              </a:solidFill>
              <a:effectLst/>
              <a:latin typeface="Source Sans Pro" panose="020B0503030403020204" pitchFamily="34" charset="0"/>
            </a:endParaRPr>
          </a:p>
          <a:p>
            <a:r>
              <a:rPr lang="en-US" b="0" i="0" dirty="0">
                <a:solidFill>
                  <a:srgbClr val="2A2A2A"/>
                </a:solidFill>
                <a:effectLst/>
                <a:latin typeface="Source Sans Pro" panose="020B0503030403020204" pitchFamily="34" charset="0"/>
              </a:rPr>
              <a:t>Bo MacInnis, Jon A Krosnick, </a:t>
            </a:r>
            <a:r>
              <a:rPr lang="en-US" b="0" i="0" dirty="0" err="1">
                <a:solidFill>
                  <a:srgbClr val="2A2A2A"/>
                </a:solidFill>
                <a:effectLst/>
                <a:latin typeface="Source Sans Pro" panose="020B0503030403020204" pitchFamily="34" charset="0"/>
              </a:rPr>
              <a:t>Annabell</a:t>
            </a:r>
            <a:r>
              <a:rPr lang="en-US" b="0" i="0" dirty="0">
                <a:solidFill>
                  <a:srgbClr val="2A2A2A"/>
                </a:solidFill>
                <a:effectLst/>
                <a:latin typeface="Source Sans Pro" panose="020B0503030403020204" pitchFamily="34" charset="0"/>
              </a:rPr>
              <a:t> S Ho, Mu-Jung Cho, The Accuracy of Measurements with Probability and Nonprobability Survey Samples: Replication and Extension, </a:t>
            </a:r>
            <a:r>
              <a:rPr lang="en-US" b="0" i="1" dirty="0">
                <a:solidFill>
                  <a:srgbClr val="2A2A2A"/>
                </a:solidFill>
                <a:effectLst/>
                <a:latin typeface="Source Sans Pro" panose="020B0503030403020204" pitchFamily="34" charset="0"/>
              </a:rPr>
              <a:t>Public Opinion Quarterly</a:t>
            </a:r>
            <a:r>
              <a:rPr lang="en-US" b="0" i="0" dirty="0">
                <a:solidFill>
                  <a:srgbClr val="2A2A2A"/>
                </a:solidFill>
                <a:effectLst/>
                <a:latin typeface="Source Sans Pro" panose="020B0503030403020204" pitchFamily="34" charset="0"/>
              </a:rPr>
              <a:t>, Volume 82, Issue 4, Winter 2018, Pages 707–744, </a:t>
            </a:r>
            <a:r>
              <a:rPr lang="en-US" b="0" i="0" u="none" strike="noStrike" dirty="0">
                <a:solidFill>
                  <a:srgbClr val="006FB7"/>
                </a:solidFill>
                <a:effectLst/>
                <a:latin typeface="Source Sans Pro" panose="020B0503030403020204" pitchFamily="34" charset="0"/>
                <a:hlinkClick r:id="rId3"/>
              </a:rPr>
              <a:t>https://doi.org/10.1093/poq/nfy038</a:t>
            </a:r>
            <a:endParaRPr lang="en-US" b="0" i="0" u="none" strike="noStrike" dirty="0">
              <a:solidFill>
                <a:srgbClr val="006FB7"/>
              </a:solidFill>
              <a:effectLst/>
              <a:latin typeface="Source Sans Pro" panose="020B0503030403020204" pitchFamily="34" charset="0"/>
            </a:endParaRPr>
          </a:p>
          <a:p>
            <a:endParaRPr lang="en-US" b="0" i="0" u="none" strike="noStrike" dirty="0">
              <a:solidFill>
                <a:srgbClr val="006FB7"/>
              </a:solidFill>
              <a:effectLst/>
              <a:latin typeface="Source Sans Pro" panose="020B0503030403020204" pitchFamily="34" charset="0"/>
            </a:endParaRPr>
          </a:p>
          <a:p>
            <a:r>
              <a:rPr lang="en-US" dirty="0"/>
              <a:t>Baker, Reg, Stephen J. Blumberg, J. Michael Brick, Mick P. Couper, Melanie Courtright, J. Michael, Don Dillman, Martin R. Frankel, Philip Garland, Robert M. Groves, Courtney Kennedy, Jon Krosnick, Paul J. </a:t>
            </a:r>
            <a:r>
              <a:rPr lang="en-US" dirty="0" err="1"/>
              <a:t>Lavrakas</a:t>
            </a:r>
            <a:r>
              <a:rPr lang="en-US" dirty="0"/>
              <a:t>, </a:t>
            </a:r>
            <a:r>
              <a:rPr lang="en-US" dirty="0" err="1"/>
              <a:t>Sunghee</a:t>
            </a:r>
            <a:r>
              <a:rPr lang="en-US" dirty="0"/>
              <a:t> Lee, Michael Link, Linda </a:t>
            </a:r>
            <a:r>
              <a:rPr lang="en-US" dirty="0" err="1"/>
              <a:t>Piekarski</a:t>
            </a:r>
            <a:r>
              <a:rPr lang="en-US" dirty="0"/>
              <a:t>, Kumar Rao, Randall K. Thomas, and Dan </a:t>
            </a:r>
            <a:r>
              <a:rPr lang="en-US" dirty="0" err="1"/>
              <a:t>Zahs</a:t>
            </a:r>
            <a:r>
              <a:rPr lang="en-US" dirty="0"/>
              <a:t>. 2010. “AAPOR Report on Online Panels.” Public Opinion Quarterly 74:711–81. </a:t>
            </a:r>
          </a:p>
          <a:p>
            <a:endParaRPr lang="en-US" dirty="0"/>
          </a:p>
          <a:p>
            <a:r>
              <a:rPr lang="en-US" dirty="0"/>
              <a:t>Baker, Reg, J. Michael Brick, Nancy A. Bates, Mike Battaglia, Mick P. Couper, Jill A. </a:t>
            </a:r>
            <a:r>
              <a:rPr lang="en-US" dirty="0" err="1"/>
              <a:t>Dever</a:t>
            </a:r>
            <a:r>
              <a:rPr lang="en-US" dirty="0"/>
              <a:t>, Krista J. </a:t>
            </a:r>
            <a:r>
              <a:rPr lang="en-US" dirty="0" err="1"/>
              <a:t>Gile</a:t>
            </a:r>
            <a:r>
              <a:rPr lang="en-US" dirty="0"/>
              <a:t>, and Roger Tourangeau. 2013. “Report of the AAPOR Task Force on Nonprobability Sampling.” Accessed January 2014. Available at https://</a:t>
            </a:r>
            <a:r>
              <a:rPr lang="en-US" dirty="0" err="1"/>
              <a:t>www.aapor.org</a:t>
            </a:r>
            <a:r>
              <a:rPr lang="en-US" dirty="0"/>
              <a:t>/</a:t>
            </a:r>
            <a:r>
              <a:rPr lang="en-US" dirty="0" err="1"/>
              <a:t>AAPOR_Main</a:t>
            </a:r>
            <a:r>
              <a:rPr lang="en-US" dirty="0"/>
              <a:t>/media/ </a:t>
            </a:r>
            <a:r>
              <a:rPr lang="en-US" dirty="0" err="1"/>
              <a:t>MainSiteFiles</a:t>
            </a:r>
            <a:r>
              <a:rPr lang="en-US" dirty="0"/>
              <a:t>/NPS_TF_Report_Final_7_revised_FNL_6_22_13.pdf.</a:t>
            </a:r>
          </a:p>
        </p:txBody>
      </p:sp>
      <p:sp>
        <p:nvSpPr>
          <p:cNvPr id="4" name="Slide Number Placeholder 3"/>
          <p:cNvSpPr>
            <a:spLocks noGrp="1"/>
          </p:cNvSpPr>
          <p:nvPr>
            <p:ph type="sldNum" sz="quarter" idx="5"/>
          </p:nvPr>
        </p:nvSpPr>
        <p:spPr/>
        <p:txBody>
          <a:bodyPr/>
          <a:lstStyle/>
          <a:p>
            <a:fld id="{2BC1D90F-4978-7642-A0E7-CB5F647383F9}" type="slidenum">
              <a:rPr lang="en-US" smtClean="0"/>
              <a:t>3</a:t>
            </a:fld>
            <a:endParaRPr lang="en-US"/>
          </a:p>
        </p:txBody>
      </p:sp>
    </p:spTree>
    <p:extLst>
      <p:ext uri="{BB962C8B-B14F-4D97-AF65-F5344CB8AC3E}">
        <p14:creationId xmlns:p14="http://schemas.microsoft.com/office/powerpoint/2010/main" val="170528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17</a:t>
            </a:fld>
            <a:endParaRPr lang="en-US"/>
          </a:p>
        </p:txBody>
      </p:sp>
    </p:spTree>
    <p:extLst>
      <p:ext uri="{BB962C8B-B14F-4D97-AF65-F5344CB8AC3E}">
        <p14:creationId xmlns:p14="http://schemas.microsoft.com/office/powerpoint/2010/main" val="176689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19</a:t>
            </a:fld>
            <a:endParaRPr lang="en-US"/>
          </a:p>
        </p:txBody>
      </p:sp>
    </p:spTree>
    <p:extLst>
      <p:ext uri="{BB962C8B-B14F-4D97-AF65-F5344CB8AC3E}">
        <p14:creationId xmlns:p14="http://schemas.microsoft.com/office/powerpoint/2010/main" val="232311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21</a:t>
            </a:fld>
            <a:endParaRPr lang="en-US"/>
          </a:p>
        </p:txBody>
      </p:sp>
    </p:spTree>
    <p:extLst>
      <p:ext uri="{BB962C8B-B14F-4D97-AF65-F5344CB8AC3E}">
        <p14:creationId xmlns:p14="http://schemas.microsoft.com/office/powerpoint/2010/main" val="220233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for creating this graph: </a:t>
            </a:r>
          </a:p>
          <a:p>
            <a:endParaRPr lang="en-US" dirty="0"/>
          </a:p>
          <a:p>
            <a:r>
              <a:rPr lang="en-US" dirty="0"/>
              <a:t>For each sample type (GfK probability, Probability + opt-in, Probability + routed), I created correlation matrices for key demographic variables (</a:t>
            </a:r>
            <a:r>
              <a:rPr lang="en-US" sz="1200" b="0" i="0" u="none" strike="noStrike" dirty="0">
                <a:solidFill>
                  <a:srgbClr val="9C0006"/>
                </a:solidFill>
                <a:effectLst/>
                <a:latin typeface="Aptos Narrow" panose="020B0004020202020204" pitchFamily="34" charset="0"/>
              </a:rPr>
              <a:t>women,</a:t>
            </a:r>
            <a:r>
              <a:rPr lang="en-US" dirty="0"/>
              <a:t> </a:t>
            </a:r>
            <a:r>
              <a:rPr lang="en-US" sz="1200" b="0" i="0" u="none" strike="noStrike" dirty="0">
                <a:solidFill>
                  <a:srgbClr val="9C0006"/>
                </a:solidFill>
                <a:effectLst/>
                <a:latin typeface="Aptos Narrow" panose="020B0004020202020204" pitchFamily="34" charset="0"/>
              </a:rPr>
              <a:t>education,</a:t>
            </a:r>
            <a:r>
              <a:rPr lang="en-US" dirty="0"/>
              <a:t> </a:t>
            </a:r>
            <a:r>
              <a:rPr lang="en-US" sz="1200" b="0" i="0" u="none" strike="noStrike" dirty="0">
                <a:solidFill>
                  <a:srgbClr val="9C0006"/>
                </a:solidFill>
                <a:effectLst/>
                <a:latin typeface="Aptos Narrow" panose="020B0004020202020204" pitchFamily="34" charset="0"/>
              </a:rPr>
              <a:t>income,</a:t>
            </a:r>
            <a:r>
              <a:rPr lang="en-US" dirty="0"/>
              <a:t> </a:t>
            </a:r>
            <a:r>
              <a:rPr lang="en-US" sz="1200" b="0" i="0" u="none" strike="noStrike" dirty="0">
                <a:solidFill>
                  <a:srgbClr val="9C0006"/>
                </a:solidFill>
                <a:effectLst/>
                <a:latin typeface="Aptos Narrow" panose="020B0004020202020204" pitchFamily="34" charset="0"/>
              </a:rPr>
              <a:t>Hispanic,</a:t>
            </a:r>
            <a:r>
              <a:rPr lang="en-US" dirty="0"/>
              <a:t> </a:t>
            </a:r>
            <a:r>
              <a:rPr lang="en-US" sz="1200" b="0" i="0" u="none" strike="noStrike" dirty="0">
                <a:solidFill>
                  <a:srgbClr val="9C0006"/>
                </a:solidFill>
                <a:effectLst/>
                <a:latin typeface="Aptos Narrow" panose="020B0004020202020204" pitchFamily="34" charset="0"/>
              </a:rPr>
              <a:t>white,</a:t>
            </a:r>
            <a:r>
              <a:rPr lang="en-US" dirty="0"/>
              <a:t> </a:t>
            </a:r>
            <a:r>
              <a:rPr lang="en-US" sz="1200" b="0" i="0" u="none" strike="noStrike" dirty="0">
                <a:solidFill>
                  <a:srgbClr val="9C0006"/>
                </a:solidFill>
                <a:effectLst/>
                <a:latin typeface="Aptos Narrow" panose="020B0004020202020204" pitchFamily="34" charset="0"/>
              </a:rPr>
              <a:t>black,</a:t>
            </a:r>
            <a:r>
              <a:rPr lang="en-US" dirty="0"/>
              <a:t> </a:t>
            </a:r>
            <a:r>
              <a:rPr lang="en-US" sz="1200" b="0" i="0" u="none" strike="noStrike" dirty="0" err="1">
                <a:solidFill>
                  <a:srgbClr val="9C0006"/>
                </a:solidFill>
                <a:effectLst/>
                <a:latin typeface="Aptos Narrow" panose="020B0004020202020204" pitchFamily="34" charset="0"/>
              </a:rPr>
              <a:t>asian</a:t>
            </a:r>
            <a:r>
              <a:rPr lang="en-US" sz="1200" b="0" i="0" u="none" strike="noStrike" dirty="0">
                <a:solidFill>
                  <a:srgbClr val="9C0006"/>
                </a:solidFill>
                <a:effectLst/>
                <a:latin typeface="Aptos Narrow" panose="020B0004020202020204" pitchFamily="34" charset="0"/>
              </a:rPr>
              <a:t>) and for all 1) global warming questions and 2) all abortion outcome questions in the 2012 survey. </a:t>
            </a:r>
          </a:p>
          <a:p>
            <a:r>
              <a:rPr lang="en-US" sz="1200" b="0" i="0" u="none" strike="noStrike" dirty="0">
                <a:solidFill>
                  <a:srgbClr val="9C0006"/>
                </a:solidFill>
                <a:effectLst/>
                <a:latin typeface="Aptos Narrow" panose="020B0004020202020204" pitchFamily="34" charset="0"/>
              </a:rPr>
              <a:t>Next, I got the absolute value of these correlations. Then, I subtracted the the absolute value of the probability + opt-in  sample correlations from the GfK probability sample correlations; I then did the same for the probability + routed sample.  Only correlations at or above R of 0.1 were included.</a:t>
            </a:r>
          </a:p>
          <a:p>
            <a:r>
              <a:rPr lang="en-US" sz="1200" b="0" i="0" u="none" strike="noStrike" dirty="0">
                <a:solidFill>
                  <a:srgbClr val="9C0006"/>
                </a:solidFill>
                <a:effectLst/>
                <a:latin typeface="Aptos Narrow" panose="020B0004020202020204" pitchFamily="34" charset="0"/>
              </a:rPr>
              <a:t>After removing any duplicate correlations from these matrices, I aggregated these differences into one data frame with a corresponding variable to track whether each row (absolute difference correlation value) corresponds to the </a:t>
            </a:r>
            <a:r>
              <a:rPr lang="en-US" dirty="0"/>
              <a:t>Probability + opt-in sample or the Probability + routed sample. </a:t>
            </a:r>
          </a:p>
          <a:p>
            <a:r>
              <a:rPr lang="en-US" dirty="0"/>
              <a:t>Finally, I overlaid the density plots of these correlation differences, with light red for the Probability + opt-in sample and light blue for the Probability + routed sample.</a:t>
            </a:r>
          </a:p>
        </p:txBody>
      </p:sp>
      <p:sp>
        <p:nvSpPr>
          <p:cNvPr id="4" name="Slide Number Placeholder 3"/>
          <p:cNvSpPr>
            <a:spLocks noGrp="1"/>
          </p:cNvSpPr>
          <p:nvPr>
            <p:ph type="sldNum" sz="quarter" idx="5"/>
          </p:nvPr>
        </p:nvSpPr>
        <p:spPr/>
        <p:txBody>
          <a:bodyPr/>
          <a:lstStyle/>
          <a:p>
            <a:fld id="{2BC1D90F-4978-7642-A0E7-CB5F647383F9}" type="slidenum">
              <a:rPr lang="en-US" smtClean="0"/>
              <a:t>22</a:t>
            </a:fld>
            <a:endParaRPr lang="en-US"/>
          </a:p>
        </p:txBody>
      </p:sp>
    </p:spTree>
    <p:extLst>
      <p:ext uri="{BB962C8B-B14F-4D97-AF65-F5344CB8AC3E}">
        <p14:creationId xmlns:p14="http://schemas.microsoft.com/office/powerpoint/2010/main" val="1485811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Same method as the previous graph, but just removed any correlations at the beginning which did not meet or exceed R = 0.20 within the GfK probability sample. </a:t>
            </a:r>
          </a:p>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23</a:t>
            </a:fld>
            <a:endParaRPr lang="en-US"/>
          </a:p>
        </p:txBody>
      </p:sp>
    </p:spTree>
    <p:extLst>
      <p:ext uri="{BB962C8B-B14F-4D97-AF65-F5344CB8AC3E}">
        <p14:creationId xmlns:p14="http://schemas.microsoft.com/office/powerpoint/2010/main" val="2893485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138</a:t>
            </a:fld>
            <a:endParaRPr lang="en-US"/>
          </a:p>
        </p:txBody>
      </p:sp>
    </p:spTree>
    <p:extLst>
      <p:ext uri="{BB962C8B-B14F-4D97-AF65-F5344CB8AC3E}">
        <p14:creationId xmlns:p14="http://schemas.microsoft.com/office/powerpoint/2010/main" val="283500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139</a:t>
            </a:fld>
            <a:endParaRPr lang="en-US"/>
          </a:p>
        </p:txBody>
      </p:sp>
    </p:spTree>
    <p:extLst>
      <p:ext uri="{BB962C8B-B14F-4D97-AF65-F5344CB8AC3E}">
        <p14:creationId xmlns:p14="http://schemas.microsoft.com/office/powerpoint/2010/main" val="116013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a:spcBef>
                <a:spcPts val="300"/>
              </a:spcBef>
              <a:spcAft>
                <a:spcPts val="0"/>
              </a:spcAft>
            </a:pPr>
            <a:r>
              <a:rPr lang="en-US" sz="1800" b="0" i="0" u="none" strike="noStrike" dirty="0">
                <a:solidFill>
                  <a:srgbClr val="000000"/>
                </a:solidFill>
                <a:effectLst/>
                <a:latin typeface="Arial" panose="020B0604020202020204" pitchFamily="34" charset="0"/>
              </a:rPr>
              <a:t>A) Do you believe that a pregnant woman having an abortion should be legal in all circumstances, legal in some specific circumstances and illegal in other circumstances, or should it never be legal?</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Times New Roman" panose="02020603050405020304" pitchFamily="18" charset="0"/>
              </a:rPr>
              <a:t>1 Legal in all circumstances</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2 Legal in some circumstances and illegal under other circumstances</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3 Never legal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142</a:t>
            </a:fld>
            <a:endParaRPr lang="en-US"/>
          </a:p>
        </p:txBody>
      </p:sp>
    </p:spTree>
    <p:extLst>
      <p:ext uri="{BB962C8B-B14F-4D97-AF65-F5344CB8AC3E}">
        <p14:creationId xmlns:p14="http://schemas.microsoft.com/office/powerpoint/2010/main" val="3641337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300"/>
              </a:spcBef>
              <a:spcAft>
                <a:spcPts val="0"/>
              </a:spcAft>
              <a:buClrTx/>
              <a:buSzTx/>
              <a:buFontTx/>
              <a:buNone/>
              <a:tabLst/>
              <a:defRPr/>
            </a:pPr>
            <a:r>
              <a:rPr lang="en-US" sz="1800" b="0" i="0" dirty="0">
                <a:solidFill>
                  <a:srgbClr val="222222"/>
                </a:solidFill>
                <a:effectLst/>
                <a:latin typeface="Calibri" panose="020F0502020204030204" pitchFamily="34" charset="0"/>
              </a:rPr>
              <a:t>Enlarged numbers with an asterix are statistically significant from 0</a:t>
            </a:r>
            <a:endParaRPr lang="en-US" sz="1800" b="0" i="0" u="none" strike="noStrike" dirty="0">
              <a:solidFill>
                <a:srgbClr val="000000"/>
              </a:solidFill>
              <a:effectLst/>
              <a:latin typeface="Arial" panose="020B0604020202020204" pitchFamily="34" charset="0"/>
            </a:endParaRPr>
          </a:p>
          <a:p>
            <a:pPr indent="-457200" rtl="0">
              <a:spcBef>
                <a:spcPts val="300"/>
              </a:spcBef>
              <a:spcAft>
                <a:spcPts val="0"/>
              </a:spcAft>
            </a:pPr>
            <a:endParaRPr lang="en-US" sz="1800" b="0" i="0" u="none" strike="noStrike" dirty="0">
              <a:solidFill>
                <a:srgbClr val="000000"/>
              </a:solidFill>
              <a:effectLst/>
              <a:latin typeface="Arial" panose="020B0604020202020204" pitchFamily="34" charset="0"/>
            </a:endParaRPr>
          </a:p>
          <a:p>
            <a:pPr indent="-457200" rtl="0">
              <a:spcBef>
                <a:spcPts val="300"/>
              </a:spcBef>
              <a:spcAft>
                <a:spcPts val="0"/>
              </a:spcAft>
            </a:pPr>
            <a:r>
              <a:rPr lang="en-US" sz="1800" b="0" i="0" u="none" strike="noStrike" dirty="0">
                <a:solidFill>
                  <a:srgbClr val="000000"/>
                </a:solidFill>
                <a:effectLst/>
                <a:latin typeface="Arial" panose="020B0604020202020204" pitchFamily="34" charset="0"/>
              </a:rPr>
              <a:t>AH4. Please type a number between 0 percent and 100 percent to answer each question below. The total of your three answers should equal 100 percent.</a:t>
            </a:r>
            <a:endParaRPr lang="en-US" b="0" dirty="0">
              <a:effectLst/>
            </a:endParaRPr>
          </a:p>
          <a:p>
            <a:pPr indent="-457200" rtl="0">
              <a:spcBef>
                <a:spcPts val="30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AH4A. What percent of American adults do you think believe that abortion should be legal in all circumstances?             ___________%</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143</a:t>
            </a:fld>
            <a:endParaRPr lang="en-US"/>
          </a:p>
        </p:txBody>
      </p:sp>
    </p:spTree>
    <p:extLst>
      <p:ext uri="{BB962C8B-B14F-4D97-AF65-F5344CB8AC3E}">
        <p14:creationId xmlns:p14="http://schemas.microsoft.com/office/powerpoint/2010/main" val="234790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a:spcBef>
                <a:spcPts val="300"/>
              </a:spcBef>
              <a:spcAft>
                <a:spcPts val="0"/>
              </a:spcAft>
            </a:pPr>
            <a:r>
              <a:rPr lang="en-US" sz="1800" b="0" i="0" u="none" strike="noStrike" dirty="0">
                <a:solidFill>
                  <a:srgbClr val="000000"/>
                </a:solidFill>
                <a:effectLst/>
                <a:latin typeface="Arial" panose="020B0604020202020204" pitchFamily="34" charset="0"/>
              </a:rPr>
              <a:t>A) Do you believe that a pregnant woman having an abortion should be legal in all circumstances, legal in some specific circumstances and illegal in other circumstances, or should it never be legal?</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Times New Roman" panose="02020603050405020304" pitchFamily="18" charset="0"/>
              </a:rPr>
              <a:t>1 Legal in all circumstances</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2 Legal in some circumstances and illegal under other circumstances</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3 Never legal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144</a:t>
            </a:fld>
            <a:endParaRPr lang="en-US"/>
          </a:p>
        </p:txBody>
      </p:sp>
    </p:spTree>
    <p:extLst>
      <p:ext uri="{BB962C8B-B14F-4D97-AF65-F5344CB8AC3E}">
        <p14:creationId xmlns:p14="http://schemas.microsoft.com/office/powerpoint/2010/main" val="119614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8</a:t>
            </a:fld>
            <a:endParaRPr lang="en-US"/>
          </a:p>
        </p:txBody>
      </p:sp>
    </p:spTree>
    <p:extLst>
      <p:ext uri="{BB962C8B-B14F-4D97-AF65-F5344CB8AC3E}">
        <p14:creationId xmlns:p14="http://schemas.microsoft.com/office/powerpoint/2010/main" val="1920263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a:spcBef>
                <a:spcPts val="300"/>
              </a:spcBef>
              <a:spcAft>
                <a:spcPts val="0"/>
              </a:spcAft>
            </a:pPr>
            <a:r>
              <a:rPr lang="en-US" sz="1800" b="0" i="0" u="none" strike="noStrike" dirty="0">
                <a:solidFill>
                  <a:srgbClr val="000000"/>
                </a:solidFill>
                <a:effectLst/>
                <a:latin typeface="Arial" panose="020B0604020202020204" pitchFamily="34" charset="0"/>
              </a:rPr>
              <a:t>A) Do you believe that a pregnant woman having an abortion should be legal in all circumstances, legal in some specific circumstances and illegal in other circumstances, or should it never be legal?</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Times New Roman" panose="02020603050405020304" pitchFamily="18" charset="0"/>
              </a:rPr>
              <a:t>1 Legal in all circumstances</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2 Legal in some circumstances and illegal under other circumstances</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3 Never legal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145</a:t>
            </a:fld>
            <a:endParaRPr lang="en-US"/>
          </a:p>
        </p:txBody>
      </p:sp>
    </p:spTree>
    <p:extLst>
      <p:ext uri="{BB962C8B-B14F-4D97-AF65-F5344CB8AC3E}">
        <p14:creationId xmlns:p14="http://schemas.microsoft.com/office/powerpoint/2010/main" val="1092184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a:spcBef>
                <a:spcPts val="300"/>
              </a:spcBef>
              <a:spcAft>
                <a:spcPts val="0"/>
              </a:spcAft>
            </a:pPr>
            <a:r>
              <a:rPr lang="en-US" sz="2800" b="0" i="0" dirty="0">
                <a:solidFill>
                  <a:srgbClr val="222222"/>
                </a:solidFill>
                <a:effectLst/>
                <a:latin typeface="Calibri" panose="020F0502020204030204" pitchFamily="34" charset="0"/>
              </a:rPr>
              <a:t>Enlarged numbers with an asterix are statistically significant from 0</a:t>
            </a:r>
          </a:p>
          <a:p>
            <a:pPr indent="-457200" rtl="0">
              <a:spcBef>
                <a:spcPts val="300"/>
              </a:spcBef>
              <a:spcAft>
                <a:spcPts val="0"/>
              </a:spcAft>
            </a:pPr>
            <a:endParaRPr lang="en-US" sz="2800" b="0" i="0" u="none" strike="noStrike" dirty="0">
              <a:solidFill>
                <a:srgbClr val="222222"/>
              </a:solidFill>
              <a:effectLst/>
              <a:latin typeface="Calibri" panose="020F0502020204030204" pitchFamily="34" charset="0"/>
            </a:endParaRPr>
          </a:p>
          <a:p>
            <a:pPr indent="-457200" rtl="0">
              <a:spcBef>
                <a:spcPts val="300"/>
              </a:spcBef>
              <a:spcAft>
                <a:spcPts val="0"/>
              </a:spcAft>
            </a:pPr>
            <a:r>
              <a:rPr lang="en-US" sz="2800" b="0" i="0" u="none" strike="noStrike" dirty="0">
                <a:solidFill>
                  <a:srgbClr val="222222"/>
                </a:solidFill>
                <a:effectLst/>
                <a:latin typeface="Calibri" panose="020F0502020204030204" pitchFamily="34" charset="0"/>
              </a:rPr>
              <a:t>Note: with p </a:t>
            </a:r>
            <a:r>
              <a:rPr lang="en-US" sz="2800" b="0" i="0" u="none" strike="noStrike" dirty="0" err="1">
                <a:solidFill>
                  <a:srgbClr val="222222"/>
                </a:solidFill>
                <a:effectLst/>
                <a:latin typeface="Calibri" panose="020F0502020204030204" pitchFamily="34" charset="0"/>
              </a:rPr>
              <a:t>val</a:t>
            </a:r>
            <a:r>
              <a:rPr lang="en-US" sz="2800" b="0" i="0" u="none" strike="noStrike" dirty="0">
                <a:solidFill>
                  <a:srgbClr val="222222"/>
                </a:solidFill>
                <a:effectLst/>
                <a:latin typeface="Calibri" panose="020F0502020204030204" pitchFamily="34" charset="0"/>
              </a:rPr>
              <a:t> = 0.105, the diff between treatment effects for Treatment 1 is close to being stat sig @ 90% conf level for Probability + opt-in sample vs. Probability + routed sample</a:t>
            </a:r>
            <a:endParaRPr lang="en-US" sz="1800" b="0" i="0" u="none" strike="noStrike" dirty="0">
              <a:solidFill>
                <a:srgbClr val="000000"/>
              </a:solidFill>
              <a:effectLst/>
              <a:latin typeface="Arial" panose="020B0604020202020204" pitchFamily="34" charset="0"/>
            </a:endParaRPr>
          </a:p>
          <a:p>
            <a:pPr indent="-457200" rtl="0">
              <a:spcBef>
                <a:spcPts val="300"/>
              </a:spcBef>
              <a:spcAft>
                <a:spcPts val="0"/>
              </a:spcAft>
            </a:pPr>
            <a:endParaRPr lang="en-US" sz="1800" b="0" i="0" u="none" strike="noStrike" dirty="0">
              <a:solidFill>
                <a:srgbClr val="000000"/>
              </a:solidFill>
              <a:effectLst/>
              <a:latin typeface="Arial" panose="020B0604020202020204" pitchFamily="34" charset="0"/>
            </a:endParaRPr>
          </a:p>
          <a:p>
            <a:pPr indent="-457200" rtl="0">
              <a:spcBef>
                <a:spcPts val="300"/>
              </a:spcBef>
              <a:spcAft>
                <a:spcPts val="0"/>
              </a:spcAft>
            </a:pPr>
            <a:r>
              <a:rPr lang="en-US" sz="1800" b="0" i="0" u="none" strike="noStrike" dirty="0">
                <a:solidFill>
                  <a:srgbClr val="000000"/>
                </a:solidFill>
                <a:effectLst/>
                <a:latin typeface="Arial" panose="020B0604020202020204" pitchFamily="34" charset="0"/>
              </a:rPr>
              <a:t>AH3. How important is the issue of abortion to you personally – extremely important, very importantly, moderately important, slightly important, or not at all important?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Times New Roman" panose="02020603050405020304" pitchFamily="18" charset="0"/>
              </a:rPr>
              <a:t>1 Extremely important</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2 Very important</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3 Moderately important</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4 Slightly important</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5 Not at all important</a:t>
            </a:r>
            <a:endParaRPr lang="en-US" b="0" dirty="0">
              <a:effectLst/>
            </a:endParaRPr>
          </a:p>
        </p:txBody>
      </p:sp>
      <p:sp>
        <p:nvSpPr>
          <p:cNvPr id="4" name="Slide Number Placeholder 3"/>
          <p:cNvSpPr>
            <a:spLocks noGrp="1"/>
          </p:cNvSpPr>
          <p:nvPr>
            <p:ph type="sldNum" sz="quarter" idx="5"/>
          </p:nvPr>
        </p:nvSpPr>
        <p:spPr/>
        <p:txBody>
          <a:bodyPr/>
          <a:lstStyle/>
          <a:p>
            <a:fld id="{2BC1D90F-4978-7642-A0E7-CB5F647383F9}" type="slidenum">
              <a:rPr lang="en-US" smtClean="0"/>
              <a:t>146</a:t>
            </a:fld>
            <a:endParaRPr lang="en-US"/>
          </a:p>
        </p:txBody>
      </p:sp>
    </p:spTree>
    <p:extLst>
      <p:ext uri="{BB962C8B-B14F-4D97-AF65-F5344CB8AC3E}">
        <p14:creationId xmlns:p14="http://schemas.microsoft.com/office/powerpoint/2010/main" val="341784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9</a:t>
            </a:fld>
            <a:endParaRPr lang="en-US"/>
          </a:p>
        </p:txBody>
      </p:sp>
    </p:spTree>
    <p:extLst>
      <p:ext uri="{BB962C8B-B14F-4D97-AF65-F5344CB8AC3E}">
        <p14:creationId xmlns:p14="http://schemas.microsoft.com/office/powerpoint/2010/main" val="77026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10</a:t>
            </a:fld>
            <a:endParaRPr lang="en-US"/>
          </a:p>
        </p:txBody>
      </p:sp>
    </p:spTree>
    <p:extLst>
      <p:ext uri="{BB962C8B-B14F-4D97-AF65-F5344CB8AC3E}">
        <p14:creationId xmlns:p14="http://schemas.microsoft.com/office/powerpoint/2010/main" val="255169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11</a:t>
            </a:fld>
            <a:endParaRPr lang="en-US"/>
          </a:p>
        </p:txBody>
      </p:sp>
    </p:spTree>
    <p:extLst>
      <p:ext uri="{BB962C8B-B14F-4D97-AF65-F5344CB8AC3E}">
        <p14:creationId xmlns:p14="http://schemas.microsoft.com/office/powerpoint/2010/main" val="297712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 + OPT-IN BLEND: Probability panel respondents (start with weight1) are combined with the opt-in sample (start with weight=1.0) &amp; weighted be representative of the ages 18+ US population on the same weighting variables as in weight1 (but Internet access is dropped from weighting). </a:t>
            </a:r>
          </a:p>
          <a:p>
            <a:r>
              <a:rPr lang="en-US" dirty="0"/>
              <a:t>The weights are then trimmed and scaled to sum to the sample size of panel and </a:t>
            </a:r>
            <a:r>
              <a:rPr lang="en-US" dirty="0" err="1"/>
              <a:t>optin</a:t>
            </a:r>
            <a:r>
              <a:rPr lang="en-US" dirty="0"/>
              <a:t> respondents (weight2). </a:t>
            </a:r>
            <a:br>
              <a:rPr lang="en-US" dirty="0"/>
            </a:br>
            <a:r>
              <a:rPr lang="en-US" dirty="0"/>
              <a:t>The previous procedure is repeated and additionally weighted on all 5 early adopter (EA) variables (weight2EA). </a:t>
            </a:r>
          </a:p>
          <a:p>
            <a:endParaRPr lang="en-US" dirty="0"/>
          </a:p>
          <a:p>
            <a:r>
              <a:rPr lang="en-US" dirty="0"/>
              <a:t>PROB + ROUTED BLEND: Panel respondents (start with weight1) are combined with the routed sample respondents (start with weight=1.0) and weighted to be representative of the ages 18+ US population on the same weighting variables as in step (1) but Internet access is dropped from weighting. The weights are trimmed and scaled to sum to the sample size of panel and routed respondents (weight3). 5. Step (4) is repeated and additionally weight on all 5 EA variables. The benchmarks of EA variables are based on the weighted panel sample. The weights are trimmed and scaled to sum to the sample size of panel and routed respondents (weight3EA). </a:t>
            </a:r>
          </a:p>
        </p:txBody>
      </p:sp>
      <p:sp>
        <p:nvSpPr>
          <p:cNvPr id="4" name="Slide Number Placeholder 3"/>
          <p:cNvSpPr>
            <a:spLocks noGrp="1"/>
          </p:cNvSpPr>
          <p:nvPr>
            <p:ph type="sldNum" sz="quarter" idx="5"/>
          </p:nvPr>
        </p:nvSpPr>
        <p:spPr/>
        <p:txBody>
          <a:bodyPr/>
          <a:lstStyle/>
          <a:p>
            <a:fld id="{2BC1D90F-4978-7642-A0E7-CB5F647383F9}" type="slidenum">
              <a:rPr lang="en-US" smtClean="0"/>
              <a:t>12</a:t>
            </a:fld>
            <a:endParaRPr lang="en-US"/>
          </a:p>
        </p:txBody>
      </p:sp>
    </p:spTree>
    <p:extLst>
      <p:ext uri="{BB962C8B-B14F-4D97-AF65-F5344CB8AC3E}">
        <p14:creationId xmlns:p14="http://schemas.microsoft.com/office/powerpoint/2010/main" val="1935043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13</a:t>
            </a:fld>
            <a:endParaRPr lang="en-US"/>
          </a:p>
        </p:txBody>
      </p:sp>
    </p:spTree>
    <p:extLst>
      <p:ext uri="{BB962C8B-B14F-4D97-AF65-F5344CB8AC3E}">
        <p14:creationId xmlns:p14="http://schemas.microsoft.com/office/powerpoint/2010/main" val="7366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Secondary demographics: </a:t>
            </a:r>
          </a:p>
          <a:p>
            <a:r>
              <a:rPr lang="en-US" dirty="0">
                <a:effectLst/>
                <a:latin typeface="Helvetica Neue" panose="02000503000000020004" pitchFamily="2" charset="0"/>
              </a:rPr>
              <a:t>married, citizenship, armed forces, height, weight</a:t>
            </a:r>
          </a:p>
          <a:p>
            <a:endParaRPr lang="en-US" dirty="0">
              <a:effectLst/>
              <a:latin typeface="Helvetica Neue" panose="02000503000000020004" pitchFamily="2" charset="0"/>
            </a:endParaRPr>
          </a:p>
          <a:p>
            <a:r>
              <a:rPr lang="en-US" dirty="0">
                <a:effectLst/>
                <a:latin typeface="Helvetica Neue" panose="02000503000000020004" pitchFamily="2" charset="0"/>
              </a:rPr>
              <a:t>Non-demographics: </a:t>
            </a:r>
          </a:p>
          <a:p>
            <a:r>
              <a:rPr lang="en-US" dirty="0">
                <a:effectLst/>
                <a:latin typeface="Helvetica Neue" panose="02000503000000020004" pitchFamily="2" charset="0"/>
              </a:rPr>
              <a:t>volunteering, food allergies, walk or bike, vigorous recreational activities, moderate recreational activities, donated blood, sleep, emergency room visits, asthma, high blood pressure, surgery, saw doctor, diet, checked blood pressure, general health, times move in past 5 years, air-conditioning, fire extinguisher, kitchen sink, repairs and maintenance, grocery shopping expense, meal expense, free food, mass transportation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C1D90F-4978-7642-A0E7-CB5F647383F9}" type="slidenum">
              <a:rPr lang="en-US" smtClean="0"/>
              <a:t>14</a:t>
            </a:fld>
            <a:endParaRPr lang="en-US"/>
          </a:p>
        </p:txBody>
      </p:sp>
    </p:spTree>
    <p:extLst>
      <p:ext uri="{BB962C8B-B14F-4D97-AF65-F5344CB8AC3E}">
        <p14:creationId xmlns:p14="http://schemas.microsoft.com/office/powerpoint/2010/main" val="327813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RMSE is the square root of squared errors (deviation of the percent of respondents in a modal survey category from the percent of the population in that category) averaged across measures. Unlike the simple averaging done in many studies in the past, the RSME penalizes large errors more than small ones. </a:t>
            </a:r>
          </a:p>
          <a:p>
            <a:endParaRPr lang="en-US" dirty="0"/>
          </a:p>
          <a:p>
            <a:r>
              <a:rPr lang="en-US" dirty="0"/>
              <a:t>This approach is valuable for the following reason:</a:t>
            </a:r>
          </a:p>
          <a:p>
            <a:r>
              <a:rPr lang="en-US" dirty="0"/>
              <a:t>Consider two surveys with the identical mean absolute error. One survey has a few very large errors, a few very small errors, and otherwise moderate errors. Another survey has errors that are about equal to one another across comparisons. The RMSE for the former survey will be much larger than that for the latter survey. Extreme errors in a few measures can be especially costly for a researcher. </a:t>
            </a:r>
          </a:p>
        </p:txBody>
      </p:sp>
      <p:sp>
        <p:nvSpPr>
          <p:cNvPr id="4" name="Slide Number Placeholder 3"/>
          <p:cNvSpPr>
            <a:spLocks noGrp="1"/>
          </p:cNvSpPr>
          <p:nvPr>
            <p:ph type="sldNum" sz="quarter" idx="5"/>
          </p:nvPr>
        </p:nvSpPr>
        <p:spPr/>
        <p:txBody>
          <a:bodyPr/>
          <a:lstStyle/>
          <a:p>
            <a:fld id="{2BC1D90F-4978-7642-A0E7-CB5F647383F9}" type="slidenum">
              <a:rPr lang="en-US" smtClean="0"/>
              <a:t>15</a:t>
            </a:fld>
            <a:endParaRPr lang="en-US"/>
          </a:p>
        </p:txBody>
      </p:sp>
    </p:spTree>
    <p:extLst>
      <p:ext uri="{BB962C8B-B14F-4D97-AF65-F5344CB8AC3E}">
        <p14:creationId xmlns:p14="http://schemas.microsoft.com/office/powerpoint/2010/main" val="88675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C46E-09CC-FECD-0035-1AA3183193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30862F-9B5A-38E3-42C7-106C4B1FDE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754D18-7ED6-CD69-1703-27ED3EB40657}"/>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5" name="Footer Placeholder 4">
            <a:extLst>
              <a:ext uri="{FF2B5EF4-FFF2-40B4-BE49-F238E27FC236}">
                <a16:creationId xmlns:a16="http://schemas.microsoft.com/office/drawing/2014/main" id="{2BFE18B7-EBAA-463D-F386-DF6F660EF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9CA83-244F-1557-909C-AFCDB5BB5526}"/>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250851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0950B-BABD-D9A0-0DFA-664B6FD18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C74DF7-0B05-203F-88F1-C229EE287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ED63DB-820A-E53D-0BD9-9D8205A92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7182E-C4C5-3F68-C5D7-6515146D30E0}"/>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6" name="Footer Placeholder 5">
            <a:extLst>
              <a:ext uri="{FF2B5EF4-FFF2-40B4-BE49-F238E27FC236}">
                <a16:creationId xmlns:a16="http://schemas.microsoft.com/office/drawing/2014/main" id="{5C46FD37-6584-9328-374E-4F60BEB39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9818D-3F02-B310-D614-E2512997C295}"/>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1643110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1174-748C-E96A-44F2-A3DD40ED7B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B6F9C2-DB64-5F45-DE04-417D317E1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83EA4-8D5B-3EBB-5294-210CF5D60B12}"/>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5" name="Footer Placeholder 4">
            <a:extLst>
              <a:ext uri="{FF2B5EF4-FFF2-40B4-BE49-F238E27FC236}">
                <a16:creationId xmlns:a16="http://schemas.microsoft.com/office/drawing/2014/main" id="{516D058E-BE3C-B2B9-D7D4-4EF662C49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6493A-401F-CBB8-75A3-9A942A3A2D5E}"/>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2861048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E6CB1-78EC-5E49-45F8-03F9C2AFAE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E6E5A6-0A63-F712-25B3-53C325F16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9D185-C55A-10FC-ECF1-156688B0B3EE}"/>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5" name="Footer Placeholder 4">
            <a:extLst>
              <a:ext uri="{FF2B5EF4-FFF2-40B4-BE49-F238E27FC236}">
                <a16:creationId xmlns:a16="http://schemas.microsoft.com/office/drawing/2014/main" id="{9A1614CD-779A-B59B-469F-6619B57FD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2E7BB-0EA6-44A2-8A6C-195E538EB740}"/>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1399621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8611-7C09-3ED4-29F7-F4C0DA2935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0C9A27-6651-DC48-0067-A5D612B7E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5BCBD7-5467-6690-D316-7561C0837C8F}"/>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5" name="Footer Placeholder 4">
            <a:extLst>
              <a:ext uri="{FF2B5EF4-FFF2-40B4-BE49-F238E27FC236}">
                <a16:creationId xmlns:a16="http://schemas.microsoft.com/office/drawing/2014/main" id="{FC99245B-48C7-00B9-A183-606C026D7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9AF10-7C35-C127-DD15-7E95758ABA1F}"/>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1876752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99BE-7A9A-406F-B191-C0CFB7C696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3767FB-38DF-7D3F-4F8B-38EFF9E3C8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663FA-4FDF-D9B1-7E1A-426277D9BA7C}"/>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5" name="Footer Placeholder 4">
            <a:extLst>
              <a:ext uri="{FF2B5EF4-FFF2-40B4-BE49-F238E27FC236}">
                <a16:creationId xmlns:a16="http://schemas.microsoft.com/office/drawing/2014/main" id="{6D425069-DB9F-98B1-BAD5-91979906F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96657-4326-F163-9396-5A28F2593298}"/>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3354853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4EE8-5BB8-3805-5A0D-25E3271C4E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2D0E3-98AA-7938-2920-47D12FC80F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4E890-504A-746B-19E4-2EC95DD3BBD6}"/>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5" name="Footer Placeholder 4">
            <a:extLst>
              <a:ext uri="{FF2B5EF4-FFF2-40B4-BE49-F238E27FC236}">
                <a16:creationId xmlns:a16="http://schemas.microsoft.com/office/drawing/2014/main" id="{66F39117-BE7B-24B3-4142-696EE1D42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B1C68-1AD1-324D-C533-9087505C80DC}"/>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1452324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F2AC-483B-A861-4AD9-FF8182340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B89213-095B-4B37-2EDF-1072E725E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6614D-247D-9C61-42FB-7472B5D0D5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65FE9-5CFA-62BB-4F02-FBD17DC4DCC2}"/>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6" name="Footer Placeholder 5">
            <a:extLst>
              <a:ext uri="{FF2B5EF4-FFF2-40B4-BE49-F238E27FC236}">
                <a16:creationId xmlns:a16="http://schemas.microsoft.com/office/drawing/2014/main" id="{1349A765-0AD5-9F52-813C-7BD9C3725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82635-9972-F029-A97F-CC11BFC31D09}"/>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2875399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9059C-CCE4-C5C1-6529-200139674C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8695452-1174-F2E9-31D6-2B7742F224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9055F-CC22-D3EA-53F3-8565077CB1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AAD95C-8C48-CE16-2D55-645486443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86DAB-3EC3-91F2-C454-A17E6473F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2FCB0-E925-1C3B-D0E8-B6F22CBB1E2F}"/>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8" name="Footer Placeholder 7">
            <a:extLst>
              <a:ext uri="{FF2B5EF4-FFF2-40B4-BE49-F238E27FC236}">
                <a16:creationId xmlns:a16="http://schemas.microsoft.com/office/drawing/2014/main" id="{AC04319C-9EFA-0EC5-68BD-96CAAB847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00BEF-AFBE-4801-8235-9F0172917C85}"/>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3803758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826F-41EB-DF70-03E6-EA13ADB3D2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4E0285-4E6D-2F91-89E8-371FE54C7AB6}"/>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4" name="Footer Placeholder 3">
            <a:extLst>
              <a:ext uri="{FF2B5EF4-FFF2-40B4-BE49-F238E27FC236}">
                <a16:creationId xmlns:a16="http://schemas.microsoft.com/office/drawing/2014/main" id="{BF90DE22-B637-AECF-B20D-A65C5F37CC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706F5-105E-1A42-4EB4-23DA38979563}"/>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3961898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72023-1A25-832D-B8FF-CC6AE999EE3D}"/>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3" name="Footer Placeholder 2">
            <a:extLst>
              <a:ext uri="{FF2B5EF4-FFF2-40B4-BE49-F238E27FC236}">
                <a16:creationId xmlns:a16="http://schemas.microsoft.com/office/drawing/2014/main" id="{EDFE8A37-9D57-277E-593B-38C17D2B2D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A99D4-8818-1FE3-BD0F-00B7102ACD79}"/>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981231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8A13-A2FE-7317-6D5E-C562B9BD4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BF4664-158F-2802-BEF3-65F4C4677D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BD6B8-4B69-2846-0B26-494CF152C934}"/>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5" name="Footer Placeholder 4">
            <a:extLst>
              <a:ext uri="{FF2B5EF4-FFF2-40B4-BE49-F238E27FC236}">
                <a16:creationId xmlns:a16="http://schemas.microsoft.com/office/drawing/2014/main" id="{E40F3814-E9B3-DE6B-C825-23122DCF8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E554D-043B-2A59-E4E2-1C586F5AB703}"/>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3047480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A161-DB84-8F10-985A-EB86C2C4B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1A685-60FA-2DCA-552A-33C574A199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65780B-0F8B-EDCB-642E-6E0BF6397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116EF-09BE-9744-4FB9-37D83381873A}"/>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6" name="Footer Placeholder 5">
            <a:extLst>
              <a:ext uri="{FF2B5EF4-FFF2-40B4-BE49-F238E27FC236}">
                <a16:creationId xmlns:a16="http://schemas.microsoft.com/office/drawing/2014/main" id="{83367DA6-F7AA-DD95-D95C-C8CDA82F3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4EF0B-9EBA-B562-21CC-9BD304B6AC9F}"/>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381072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C557-6A37-D21A-5903-D3379B9649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04877D-61B0-96E3-0244-01D06539A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485381-1DD9-0738-CCB3-A04B81EB0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F5EDE3-4F7B-93DE-401C-445C89F2DA9E}"/>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6" name="Footer Placeholder 5">
            <a:extLst>
              <a:ext uri="{FF2B5EF4-FFF2-40B4-BE49-F238E27FC236}">
                <a16:creationId xmlns:a16="http://schemas.microsoft.com/office/drawing/2014/main" id="{3B164D14-E02F-2823-468A-27E259B73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DA062-A96B-40CA-A992-D7C06CBB78AB}"/>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3215937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529A-735D-D34A-4207-14ACC890A6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FE85E8-58F4-BEC2-B003-B4B813C722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C958B-A787-206A-6C2B-435137B5D35C}"/>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5" name="Footer Placeholder 4">
            <a:extLst>
              <a:ext uri="{FF2B5EF4-FFF2-40B4-BE49-F238E27FC236}">
                <a16:creationId xmlns:a16="http://schemas.microsoft.com/office/drawing/2014/main" id="{54E57610-6F03-CE18-39BF-27604AD90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3B7B7-9922-BA39-DB18-234B62D26612}"/>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1372727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F0C45-E3E8-20C8-DDA8-D45C063A6E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DA304-EA62-47E3-CE91-20E8C84CA1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46236-D583-76D2-2D51-7B6AB83973E9}"/>
              </a:ext>
            </a:extLst>
          </p:cNvPr>
          <p:cNvSpPr>
            <a:spLocks noGrp="1"/>
          </p:cNvSpPr>
          <p:nvPr>
            <p:ph type="dt" sz="half" idx="10"/>
          </p:nvPr>
        </p:nvSpPr>
        <p:spPr/>
        <p:txBody>
          <a:bodyPr/>
          <a:lstStyle/>
          <a:p>
            <a:fld id="{685C4F66-CD09-024E-B0A9-754EF118BAED}" type="datetimeFigureOut">
              <a:rPr lang="en-US" smtClean="0"/>
              <a:t>8/5/2024</a:t>
            </a:fld>
            <a:endParaRPr lang="en-US"/>
          </a:p>
        </p:txBody>
      </p:sp>
      <p:sp>
        <p:nvSpPr>
          <p:cNvPr id="5" name="Footer Placeholder 4">
            <a:extLst>
              <a:ext uri="{FF2B5EF4-FFF2-40B4-BE49-F238E27FC236}">
                <a16:creationId xmlns:a16="http://schemas.microsoft.com/office/drawing/2014/main" id="{C6713208-FAF6-0FDC-22FB-A77F5995E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18D3D-6EC8-D1A1-917E-3EA871C0B1CE}"/>
              </a:ext>
            </a:extLst>
          </p:cNvPr>
          <p:cNvSpPr>
            <a:spLocks noGrp="1"/>
          </p:cNvSpPr>
          <p:nvPr>
            <p:ph type="sldNum" sz="quarter" idx="12"/>
          </p:nvPr>
        </p:nvSpPr>
        <p:spPr/>
        <p:txBody>
          <a:bodyPr/>
          <a:lstStyle/>
          <a:p>
            <a:fld id="{A3378A07-6467-AA4D-8963-C281EDBB7F0D}" type="slidenum">
              <a:rPr lang="en-US" smtClean="0"/>
              <a:t>‹#›</a:t>
            </a:fld>
            <a:endParaRPr lang="en-US"/>
          </a:p>
        </p:txBody>
      </p:sp>
    </p:spTree>
    <p:extLst>
      <p:ext uri="{BB962C8B-B14F-4D97-AF65-F5344CB8AC3E}">
        <p14:creationId xmlns:p14="http://schemas.microsoft.com/office/powerpoint/2010/main" val="88671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D9E15DB-6525-02AA-5DFA-F08BE99A0C63}"/>
              </a:ext>
            </a:extLst>
          </p:cNvPr>
          <p:cNvSpPr>
            <a:spLocks noGrp="1"/>
          </p:cNvSpPr>
          <p:nvPr>
            <p:ph type="pic" sz="quarter" idx="10"/>
          </p:nvPr>
        </p:nvSpPr>
        <p:spPr>
          <a:xfrm>
            <a:off x="933450" y="533400"/>
            <a:ext cx="10325100" cy="5791200"/>
          </a:xfrm>
        </p:spPr>
        <p:txBody>
          <a:bodyPr/>
          <a:lstStyle/>
          <a:p>
            <a:endParaRPr lang="en-US" dirty="0"/>
          </a:p>
        </p:txBody>
      </p:sp>
    </p:spTree>
    <p:extLst>
      <p:ext uri="{BB962C8B-B14F-4D97-AF65-F5344CB8AC3E}">
        <p14:creationId xmlns:p14="http://schemas.microsoft.com/office/powerpoint/2010/main" val="49888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9A9E-9F76-C5F0-5FF6-4F77DFE934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6D3086-5C08-6DD3-56F2-140D2DC307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96624B-B305-E338-30C9-FAC0019FAB9D}"/>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5" name="Footer Placeholder 4">
            <a:extLst>
              <a:ext uri="{FF2B5EF4-FFF2-40B4-BE49-F238E27FC236}">
                <a16:creationId xmlns:a16="http://schemas.microsoft.com/office/drawing/2014/main" id="{64748ACB-8A5F-6ECB-A339-B9FA75EA7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40A54-FFEC-B2EB-FD47-C6D45C9551DC}"/>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160110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18DF-1DCC-9B30-1336-D9FF803CA3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04E440-1AD9-FCCA-9E39-DEB302D3D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F8B6F-9A05-1B70-BC72-74450FC3B0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1BCE91-F1D8-EDE8-3112-151BE772DA53}"/>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6" name="Footer Placeholder 5">
            <a:extLst>
              <a:ext uri="{FF2B5EF4-FFF2-40B4-BE49-F238E27FC236}">
                <a16:creationId xmlns:a16="http://schemas.microsoft.com/office/drawing/2014/main" id="{FDA6218B-B125-D0F5-B80E-717CD6534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9501B-73D7-AD34-A21F-2842A155D8C3}"/>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150281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24A1-7E4D-146C-5F8D-6B49483699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9A5432-A5B4-8619-7B58-1130111B2A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035DFB-1BF2-6727-17F1-57E6D6AFD0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82431-5F8F-6E28-E9A0-E524D18F34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C8AB2-C32C-51C9-4842-B8CC0A4C4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FAE75-6C9C-5F2E-E606-6267B331A514}"/>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8" name="Footer Placeholder 7">
            <a:extLst>
              <a:ext uri="{FF2B5EF4-FFF2-40B4-BE49-F238E27FC236}">
                <a16:creationId xmlns:a16="http://schemas.microsoft.com/office/drawing/2014/main" id="{A1244D2A-A931-3C75-1E44-FCFC267392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E0BBE1-6F84-CA12-8230-D614B3812EFB}"/>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672176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1FA-2E8A-BF9D-B00C-DF12B3F9E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E8C8E3-1D33-EF05-021F-368D11C1E8EB}"/>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4" name="Footer Placeholder 3">
            <a:extLst>
              <a:ext uri="{FF2B5EF4-FFF2-40B4-BE49-F238E27FC236}">
                <a16:creationId xmlns:a16="http://schemas.microsoft.com/office/drawing/2014/main" id="{E6860A65-4779-C7BF-EECE-764C5C16F8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2C0EF-2298-F9F0-B212-26457BE9355A}"/>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401342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537C3-2F69-E52C-FE80-5BD4BBA1AE7F}"/>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3" name="Footer Placeholder 2">
            <a:extLst>
              <a:ext uri="{FF2B5EF4-FFF2-40B4-BE49-F238E27FC236}">
                <a16:creationId xmlns:a16="http://schemas.microsoft.com/office/drawing/2014/main" id="{8516B06E-3F50-9778-FE0F-C57E837ABE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CDD3F-9E44-49C4-64C5-4FBF15BE01B8}"/>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61820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8162-9C69-D417-746B-0888F7068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4469AF-0E87-449A-780A-868823F02D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45CA4-4087-276A-7D5C-94204447E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451EB-07A3-6F35-BFD7-502D512B9964}"/>
              </a:ext>
            </a:extLst>
          </p:cNvPr>
          <p:cNvSpPr>
            <a:spLocks noGrp="1"/>
          </p:cNvSpPr>
          <p:nvPr>
            <p:ph type="dt" sz="half" idx="10"/>
          </p:nvPr>
        </p:nvSpPr>
        <p:spPr/>
        <p:txBody>
          <a:bodyPr/>
          <a:lstStyle/>
          <a:p>
            <a:fld id="{19FF585B-C756-A54D-95EF-99EF25481AA2}" type="datetimeFigureOut">
              <a:rPr lang="en-US" smtClean="0"/>
              <a:t>8/5/2024</a:t>
            </a:fld>
            <a:endParaRPr lang="en-US"/>
          </a:p>
        </p:txBody>
      </p:sp>
      <p:sp>
        <p:nvSpPr>
          <p:cNvPr id="6" name="Footer Placeholder 5">
            <a:extLst>
              <a:ext uri="{FF2B5EF4-FFF2-40B4-BE49-F238E27FC236}">
                <a16:creationId xmlns:a16="http://schemas.microsoft.com/office/drawing/2014/main" id="{6E6C8870-3602-A644-D50A-62C353A8B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040CDF-08EE-E288-3FF5-74476639DDE2}"/>
              </a:ext>
            </a:extLst>
          </p:cNvPr>
          <p:cNvSpPr>
            <a:spLocks noGrp="1"/>
          </p:cNvSpPr>
          <p:nvPr>
            <p:ph type="sldNum" sz="quarter" idx="12"/>
          </p:nvPr>
        </p:nvSpPr>
        <p:spPr/>
        <p:txBody>
          <a:bodyPr/>
          <a:lstStyle/>
          <a:p>
            <a:fld id="{36A3149A-CF06-434A-AF5F-850757B1C6DF}" type="slidenum">
              <a:rPr lang="en-US" smtClean="0"/>
              <a:t>‹#›</a:t>
            </a:fld>
            <a:endParaRPr lang="en-US"/>
          </a:p>
        </p:txBody>
      </p:sp>
    </p:spTree>
    <p:extLst>
      <p:ext uri="{BB962C8B-B14F-4D97-AF65-F5344CB8AC3E}">
        <p14:creationId xmlns:p14="http://schemas.microsoft.com/office/powerpoint/2010/main" val="420128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EAF3D-D7C7-DA94-FAB7-E84474A30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46E3A3-276F-D14D-EA7D-E77E0B565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A89EF-18AD-C095-F07E-BA70C0B17A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FF585B-C756-A54D-95EF-99EF25481AA2}" type="datetimeFigureOut">
              <a:rPr lang="en-US" smtClean="0"/>
              <a:t>8/5/2024</a:t>
            </a:fld>
            <a:endParaRPr lang="en-US"/>
          </a:p>
        </p:txBody>
      </p:sp>
      <p:sp>
        <p:nvSpPr>
          <p:cNvPr id="5" name="Footer Placeholder 4">
            <a:extLst>
              <a:ext uri="{FF2B5EF4-FFF2-40B4-BE49-F238E27FC236}">
                <a16:creationId xmlns:a16="http://schemas.microsoft.com/office/drawing/2014/main" id="{F0C778E1-1A26-58A6-355B-EA099E25E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153AFF-280D-2CBF-9961-E39458BA82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A3149A-CF06-434A-AF5F-850757B1C6DF}" type="slidenum">
              <a:rPr lang="en-US" smtClean="0"/>
              <a:t>‹#›</a:t>
            </a:fld>
            <a:endParaRPr lang="en-US"/>
          </a:p>
        </p:txBody>
      </p:sp>
    </p:spTree>
    <p:extLst>
      <p:ext uri="{BB962C8B-B14F-4D97-AF65-F5344CB8AC3E}">
        <p14:creationId xmlns:p14="http://schemas.microsoft.com/office/powerpoint/2010/main" val="239523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BFC437-D79D-F6AF-773E-13DEC67D1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F7C53-D7A0-9378-D73A-A286C5342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5C4F66-CD09-024E-B0A9-754EF118BAED}" type="datetimeFigureOut">
              <a:rPr lang="en-US" smtClean="0"/>
              <a:t>8/5/2024</a:t>
            </a:fld>
            <a:endParaRPr lang="en-US"/>
          </a:p>
        </p:txBody>
      </p:sp>
      <p:sp>
        <p:nvSpPr>
          <p:cNvPr id="5" name="Footer Placeholder 4">
            <a:extLst>
              <a:ext uri="{FF2B5EF4-FFF2-40B4-BE49-F238E27FC236}">
                <a16:creationId xmlns:a16="http://schemas.microsoft.com/office/drawing/2014/main" id="{EB1662DE-E7A5-8450-FAE3-CA7235DD0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FDA8B4-95AE-74C9-4ADD-20D42C640A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378A07-6467-AA4D-8963-C281EDBB7F0D}" type="slidenum">
              <a:rPr lang="en-US" smtClean="0"/>
              <a:t>‹#›</a:t>
            </a:fld>
            <a:endParaRPr lang="en-US"/>
          </a:p>
        </p:txBody>
      </p:sp>
    </p:spTree>
    <p:extLst>
      <p:ext uri="{BB962C8B-B14F-4D97-AF65-F5344CB8AC3E}">
        <p14:creationId xmlns:p14="http://schemas.microsoft.com/office/powerpoint/2010/main" val="345797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3.pn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040.png"/><Relationship Id="rId4" Type="http://schemas.microsoft.com/office/2007/relationships/hdphoto" Target="../media/hdphoto3.wdp"/></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4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6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01.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3.png"/><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BECD39-D03B-0E8C-BCF5-E3B5F8847018}"/>
              </a:ext>
            </a:extLst>
          </p:cNvPr>
          <p:cNvSpPr>
            <a:spLocks noGrp="1"/>
          </p:cNvSpPr>
          <p:nvPr>
            <p:ph type="ctrTitle"/>
          </p:nvPr>
        </p:nvSpPr>
        <p:spPr>
          <a:xfrm>
            <a:off x="838199" y="1093788"/>
            <a:ext cx="10506455" cy="2967208"/>
          </a:xfrm>
        </p:spPr>
        <p:txBody>
          <a:bodyPr>
            <a:normAutofit/>
          </a:bodyPr>
          <a:lstStyle/>
          <a:p>
            <a:pPr algn="l"/>
            <a:r>
              <a:rPr lang="en-US" sz="8000" dirty="0"/>
              <a:t>Sample Blending</a:t>
            </a:r>
            <a:br>
              <a:rPr lang="en-US" sz="8000" dirty="0"/>
            </a:br>
            <a:r>
              <a:rPr lang="en-US" sz="8000" dirty="0"/>
              <a:t>How Well Does It Work?</a:t>
            </a:r>
          </a:p>
        </p:txBody>
      </p:sp>
      <p:sp>
        <p:nvSpPr>
          <p:cNvPr id="5" name="Subtitle 4">
            <a:extLst>
              <a:ext uri="{FF2B5EF4-FFF2-40B4-BE49-F238E27FC236}">
                <a16:creationId xmlns:a16="http://schemas.microsoft.com/office/drawing/2014/main" id="{B14E17CF-04B9-5E83-61FE-0AB94890DB5C}"/>
              </a:ext>
            </a:extLst>
          </p:cNvPr>
          <p:cNvSpPr>
            <a:spLocks noGrp="1"/>
          </p:cNvSpPr>
          <p:nvPr>
            <p:ph type="subTitle" idx="1"/>
          </p:nvPr>
        </p:nvSpPr>
        <p:spPr>
          <a:xfrm>
            <a:off x="6416842" y="4619624"/>
            <a:ext cx="4930861" cy="1038225"/>
          </a:xfrm>
        </p:spPr>
        <p:txBody>
          <a:bodyPr>
            <a:normAutofit/>
          </a:bodyPr>
          <a:lstStyle/>
          <a:p>
            <a:pPr algn="r"/>
            <a:r>
              <a:rPr lang="en-US" sz="1900" dirty="0"/>
              <a:t>Sierra Davis </a:t>
            </a:r>
            <a:r>
              <a:rPr lang="en-US" sz="1900" dirty="0" err="1"/>
              <a:t>Thomander</a:t>
            </a:r>
            <a:r>
              <a:rPr lang="en-US" sz="1900" dirty="0"/>
              <a:t> and Jon Krosnick</a:t>
            </a:r>
          </a:p>
          <a:p>
            <a:pPr algn="r"/>
            <a:r>
              <a:rPr lang="en-US" sz="1900" dirty="0"/>
              <a:t>Stanford University</a:t>
            </a:r>
          </a:p>
        </p:txBody>
      </p:sp>
      <p:sp>
        <p:nvSpPr>
          <p:cNvPr id="19" name="Rectangle 1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063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3D6C926B-4A68-5E50-6153-6BC11F9D4CD9}"/>
              </a:ext>
            </a:extLst>
          </p:cNvPr>
          <p:cNvGraphicFramePr/>
          <p:nvPr>
            <p:extLst>
              <p:ext uri="{D42A27DB-BD31-4B8C-83A1-F6EECF244321}">
                <p14:modId xmlns:p14="http://schemas.microsoft.com/office/powerpoint/2010/main" val="4277550545"/>
              </p:ext>
            </p:extLst>
          </p:nvPr>
        </p:nvGraphicFramePr>
        <p:xfrm>
          <a:off x="1155031" y="457200"/>
          <a:ext cx="9881937" cy="515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2859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text and numbers&#10;&#10;Description automatically generated">
            <a:extLst>
              <a:ext uri="{FF2B5EF4-FFF2-40B4-BE49-F238E27FC236}">
                <a16:creationId xmlns:a16="http://schemas.microsoft.com/office/drawing/2014/main" id="{01C798D7-90A0-4F26-85E7-43C9C897B202}"/>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99D319A-D68E-1A14-DADF-0CA872288576}"/>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2191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2652EDC3-01CD-D1A2-EED1-4E13C65D843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FD06FA19-01CC-B84A-9E07-D8B84F841C8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7867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bar chart&#10;&#10;Description automatically generated with medium confidence">
            <a:extLst>
              <a:ext uri="{FF2B5EF4-FFF2-40B4-BE49-F238E27FC236}">
                <a16:creationId xmlns:a16="http://schemas.microsoft.com/office/drawing/2014/main" id="{CB459E77-0F42-8D74-CA44-3778ED177200}"/>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72EF65FB-FE2F-F306-D830-A1CCBB15BFE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2453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numbers and text&#10;&#10;Description automatically generated with medium confidence">
            <a:extLst>
              <a:ext uri="{FF2B5EF4-FFF2-40B4-BE49-F238E27FC236}">
                <a16:creationId xmlns:a16="http://schemas.microsoft.com/office/drawing/2014/main" id="{42CDDAF1-CCAB-2720-3706-F30238476043}"/>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98D3AE4-2EE2-68C4-7D6B-255A11A0C086}"/>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1754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numbers and text&#10;&#10;Description automatically generated">
            <a:extLst>
              <a:ext uri="{FF2B5EF4-FFF2-40B4-BE49-F238E27FC236}">
                <a16:creationId xmlns:a16="http://schemas.microsoft.com/office/drawing/2014/main" id="{CC336B5D-88B8-7393-A0E1-E0C4CFDAA30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E5FD832E-AF65-6911-404D-6C9A9D1FCA6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5705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numbers and text&#10;&#10;Description automatically generated with medium confidence">
            <a:extLst>
              <a:ext uri="{FF2B5EF4-FFF2-40B4-BE49-F238E27FC236}">
                <a16:creationId xmlns:a16="http://schemas.microsoft.com/office/drawing/2014/main" id="{7B5AD0DE-4B0D-B3D2-C95F-E2B8D8A4D18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D7699EC2-7506-6755-1726-5A9E6A0EFF0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258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bar chart&#10;&#10;Description automatically generated with medium confidence">
            <a:extLst>
              <a:ext uri="{FF2B5EF4-FFF2-40B4-BE49-F238E27FC236}">
                <a16:creationId xmlns:a16="http://schemas.microsoft.com/office/drawing/2014/main" id="{DA22C9D9-3B06-ABFB-D9FB-FF2C50FDCCAF}"/>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AE2A332D-A8AD-EECD-74D7-EF1774BEF1BB}"/>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2471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aph with different colored bars&#10;&#10;Description automatically generated">
            <a:extLst>
              <a:ext uri="{FF2B5EF4-FFF2-40B4-BE49-F238E27FC236}">
                <a16:creationId xmlns:a16="http://schemas.microsoft.com/office/drawing/2014/main" id="{FC5372F3-E006-ADE4-09FB-F1BF105A80D2}"/>
              </a:ext>
            </a:extLst>
          </p:cNvPr>
          <p:cNvPicPr>
            <a:picLocks noGrp="1" noChangeAspect="1"/>
          </p:cNvPicPr>
          <p:nvPr>
            <p:ph type="pic" sz="quarter" idx="10"/>
          </p:nvPr>
        </p:nvPicPr>
        <p:blipFill>
          <a:blip r:embed="rId2"/>
          <a:srcRect t="5129" b="5129"/>
          <a:stretch>
            <a:fillRect/>
          </a:stretch>
        </p:blipFill>
        <p:spPr/>
      </p:pic>
      <p:sp>
        <p:nvSpPr>
          <p:cNvPr id="17" name="Rectangle 16">
            <a:extLst>
              <a:ext uri="{FF2B5EF4-FFF2-40B4-BE49-F238E27FC236}">
                <a16:creationId xmlns:a16="http://schemas.microsoft.com/office/drawing/2014/main" id="{E568FBAB-7945-5D6C-BC83-39D879557637}"/>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33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numbers and text&#10;&#10;Description automatically generated">
            <a:extLst>
              <a:ext uri="{FF2B5EF4-FFF2-40B4-BE49-F238E27FC236}">
                <a16:creationId xmlns:a16="http://schemas.microsoft.com/office/drawing/2014/main" id="{A5FF1F62-B861-4243-4F6D-A2E5EB14222E}"/>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AADD93A-4DEA-A146-C0FE-7D2FAFB5C65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0430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showing a number of bars&#10;&#10;Description automatically generated with medium confidence">
            <a:extLst>
              <a:ext uri="{FF2B5EF4-FFF2-40B4-BE49-F238E27FC236}">
                <a16:creationId xmlns:a16="http://schemas.microsoft.com/office/drawing/2014/main" id="{2465583C-FEA7-CD61-A0FE-998E6BA0FC9F}"/>
              </a:ext>
            </a:extLst>
          </p:cNvPr>
          <p:cNvPicPr>
            <a:picLocks noChangeAspect="1"/>
          </p:cNvPicPr>
          <p:nvPr/>
        </p:nvPicPr>
        <p:blipFill>
          <a:blip r:embed="rId2"/>
          <a:stretch>
            <a:fillRect/>
          </a:stretch>
        </p:blipFill>
        <p:spPr>
          <a:xfrm>
            <a:off x="1600200" y="433438"/>
            <a:ext cx="9371384" cy="5857115"/>
          </a:xfrm>
          <a:prstGeom prst="rect">
            <a:avLst/>
          </a:prstGeom>
        </p:spPr>
      </p:pic>
      <p:pic>
        <p:nvPicPr>
          <p:cNvPr id="3" name="Picture 2" descr="A graph showing the number of the number of individuals&#10;&#10;Description automatically generated with medium confidence">
            <a:extLst>
              <a:ext uri="{FF2B5EF4-FFF2-40B4-BE49-F238E27FC236}">
                <a16:creationId xmlns:a16="http://schemas.microsoft.com/office/drawing/2014/main" id="{501416D7-65D5-ADEB-0DA8-99A45C049B94}"/>
              </a:ext>
            </a:extLst>
          </p:cNvPr>
          <p:cNvPicPr>
            <a:picLocks noChangeAspect="1"/>
          </p:cNvPicPr>
          <p:nvPr/>
        </p:nvPicPr>
        <p:blipFill>
          <a:blip r:embed="rId3"/>
          <a:stretch>
            <a:fillRect/>
          </a:stretch>
        </p:blipFill>
        <p:spPr>
          <a:xfrm>
            <a:off x="1220416" y="433438"/>
            <a:ext cx="9751168" cy="6094480"/>
          </a:xfrm>
          <a:prstGeom prst="rect">
            <a:avLst/>
          </a:prstGeom>
        </p:spPr>
      </p:pic>
      <p:pic>
        <p:nvPicPr>
          <p:cNvPr id="4" name="Picture 3" descr="A graph with a bar chart and text&#10;&#10;Description automatically generated with medium confidence">
            <a:extLst>
              <a:ext uri="{FF2B5EF4-FFF2-40B4-BE49-F238E27FC236}">
                <a16:creationId xmlns:a16="http://schemas.microsoft.com/office/drawing/2014/main" id="{B9DA32DA-FEE9-0218-3447-4AD22AD93262}"/>
              </a:ext>
            </a:extLst>
          </p:cNvPr>
          <p:cNvPicPr>
            <a:picLocks noChangeAspect="1"/>
          </p:cNvPicPr>
          <p:nvPr/>
        </p:nvPicPr>
        <p:blipFill>
          <a:blip r:embed="rId4"/>
          <a:stretch>
            <a:fillRect/>
          </a:stretch>
        </p:blipFill>
        <p:spPr>
          <a:xfrm>
            <a:off x="1220416" y="431817"/>
            <a:ext cx="9751168" cy="6094480"/>
          </a:xfrm>
          <a:prstGeom prst="rect">
            <a:avLst/>
          </a:prstGeom>
        </p:spPr>
      </p:pic>
      <p:pic>
        <p:nvPicPr>
          <p:cNvPr id="5" name="Picture 4" descr="A graph showing a number of bars&#10;&#10;Description automatically generated with medium confidence">
            <a:extLst>
              <a:ext uri="{FF2B5EF4-FFF2-40B4-BE49-F238E27FC236}">
                <a16:creationId xmlns:a16="http://schemas.microsoft.com/office/drawing/2014/main" id="{AAAE7FA2-BC8E-1CFB-FEB2-DCC8DC86D731}"/>
              </a:ext>
            </a:extLst>
          </p:cNvPr>
          <p:cNvPicPr>
            <a:picLocks noChangeAspect="1"/>
          </p:cNvPicPr>
          <p:nvPr/>
        </p:nvPicPr>
        <p:blipFill>
          <a:blip r:embed="rId5"/>
          <a:stretch>
            <a:fillRect/>
          </a:stretch>
        </p:blipFill>
        <p:spPr>
          <a:xfrm>
            <a:off x="1220416" y="330082"/>
            <a:ext cx="9904784" cy="6190490"/>
          </a:xfrm>
          <a:prstGeom prst="rect">
            <a:avLst/>
          </a:prstGeom>
        </p:spPr>
      </p:pic>
      <p:pic>
        <p:nvPicPr>
          <p:cNvPr id="6" name="Picture 5" descr="A graph with colored squares&#10;&#10;Description automatically generated">
            <a:extLst>
              <a:ext uri="{FF2B5EF4-FFF2-40B4-BE49-F238E27FC236}">
                <a16:creationId xmlns:a16="http://schemas.microsoft.com/office/drawing/2014/main" id="{76A93FC8-A3C3-4037-4B2E-2D95EE83C18D}"/>
              </a:ext>
            </a:extLst>
          </p:cNvPr>
          <p:cNvPicPr>
            <a:picLocks noChangeAspect="1"/>
          </p:cNvPicPr>
          <p:nvPr/>
        </p:nvPicPr>
        <p:blipFill>
          <a:blip r:embed="rId6"/>
          <a:stretch>
            <a:fillRect/>
          </a:stretch>
        </p:blipFill>
        <p:spPr>
          <a:xfrm>
            <a:off x="1066800" y="330081"/>
            <a:ext cx="10287000" cy="6429375"/>
          </a:xfrm>
          <a:prstGeom prst="rect">
            <a:avLst/>
          </a:prstGeom>
        </p:spPr>
      </p:pic>
      <p:sp>
        <p:nvSpPr>
          <p:cNvPr id="7" name="Rectangle 6">
            <a:extLst>
              <a:ext uri="{FF2B5EF4-FFF2-40B4-BE49-F238E27FC236}">
                <a16:creationId xmlns:a16="http://schemas.microsoft.com/office/drawing/2014/main" id="{E596734C-50E6-C419-3E51-8B775EB7D644}"/>
              </a:ext>
            </a:extLst>
          </p:cNvPr>
          <p:cNvSpPr/>
          <p:nvPr/>
        </p:nvSpPr>
        <p:spPr>
          <a:xfrm>
            <a:off x="2057400" y="6157862"/>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926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BBDB-EB44-63E8-2190-B3E8B444EB01}"/>
              </a:ext>
            </a:extLst>
          </p:cNvPr>
          <p:cNvSpPr>
            <a:spLocks noGrp="1"/>
          </p:cNvSpPr>
          <p:nvPr>
            <p:ph type="title"/>
          </p:nvPr>
        </p:nvSpPr>
        <p:spPr/>
        <p:txBody>
          <a:bodyPr/>
          <a:lstStyle/>
          <a:p>
            <a:r>
              <a:rPr lang="en-US" dirty="0"/>
              <a:t>Data</a:t>
            </a:r>
          </a:p>
        </p:txBody>
      </p:sp>
      <p:pic>
        <p:nvPicPr>
          <p:cNvPr id="4" name="Picture 3">
            <a:extLst>
              <a:ext uri="{FF2B5EF4-FFF2-40B4-BE49-F238E27FC236}">
                <a16:creationId xmlns:a16="http://schemas.microsoft.com/office/drawing/2014/main" id="{CF0C4025-116F-832C-63D3-3E25492712FE}"/>
              </a:ext>
            </a:extLst>
          </p:cNvPr>
          <p:cNvPicPr>
            <a:picLocks noChangeAspect="1"/>
          </p:cNvPicPr>
          <p:nvPr/>
        </p:nvPicPr>
        <p:blipFill>
          <a:blip r:embed="rId3"/>
          <a:stretch>
            <a:fillRect/>
          </a:stretch>
        </p:blipFill>
        <p:spPr>
          <a:xfrm rot="10800000">
            <a:off x="533400" y="1410174"/>
            <a:ext cx="10515600" cy="395398"/>
          </a:xfrm>
          <a:prstGeom prst="rect">
            <a:avLst/>
          </a:prstGeom>
        </p:spPr>
      </p:pic>
      <p:sp>
        <p:nvSpPr>
          <p:cNvPr id="7" name="Content Placeholder 2">
            <a:extLst>
              <a:ext uri="{FF2B5EF4-FFF2-40B4-BE49-F238E27FC236}">
                <a16:creationId xmlns:a16="http://schemas.microsoft.com/office/drawing/2014/main" id="{1FFA6BB4-9FBF-E564-DA28-3990FBA0CF0C}"/>
              </a:ext>
            </a:extLst>
          </p:cNvPr>
          <p:cNvSpPr>
            <a:spLocks noGrp="1"/>
          </p:cNvSpPr>
          <p:nvPr>
            <p:ph idx="1"/>
          </p:nvPr>
        </p:nvSpPr>
        <p:spPr>
          <a:xfrm>
            <a:off x="838200" y="2003425"/>
            <a:ext cx="10515600" cy="4351338"/>
          </a:xfrm>
        </p:spPr>
        <p:txBody>
          <a:bodyPr>
            <a:normAutofit/>
          </a:bodyPr>
          <a:lstStyle/>
          <a:p>
            <a:r>
              <a:rPr lang="en-US" dirty="0"/>
              <a:t>Survey measuring opinions on </a:t>
            </a:r>
            <a:r>
              <a:rPr lang="en-US" b="1" dirty="0"/>
              <a:t>global warming </a:t>
            </a:r>
            <a:r>
              <a:rPr lang="en-US" dirty="0"/>
              <a:t>and </a:t>
            </a:r>
            <a:r>
              <a:rPr lang="en-US" b="1" dirty="0"/>
              <a:t>abortion</a:t>
            </a:r>
          </a:p>
          <a:p>
            <a:pPr lvl="1"/>
            <a:r>
              <a:rPr lang="en-US" dirty="0"/>
              <a:t>More than 100 questions</a:t>
            </a:r>
          </a:p>
          <a:p>
            <a:pPr lvl="1"/>
            <a:r>
              <a:rPr lang="en-US" dirty="0"/>
              <a:t>Experiment attempting to change abortion attitudes</a:t>
            </a:r>
          </a:p>
          <a:p>
            <a:r>
              <a:rPr lang="en-US" b="1" dirty="0"/>
              <a:t>Probability sample </a:t>
            </a:r>
            <a:r>
              <a:rPr lang="en-US" dirty="0"/>
              <a:t>(n=1561)</a:t>
            </a:r>
            <a:endParaRPr lang="en-US" b="1" dirty="0"/>
          </a:p>
          <a:p>
            <a:pPr lvl="1"/>
            <a:r>
              <a:rPr lang="en-US" dirty="0"/>
              <a:t>Well-established Internet panel</a:t>
            </a:r>
          </a:p>
          <a:p>
            <a:r>
              <a:rPr lang="en-US" b="1" dirty="0"/>
              <a:t>Opt-in panel sample </a:t>
            </a:r>
            <a:r>
              <a:rPr lang="en-US" dirty="0"/>
              <a:t>(n=1600)</a:t>
            </a:r>
            <a:endParaRPr lang="en-US" b="1" dirty="0"/>
          </a:p>
          <a:p>
            <a:pPr lvl="1"/>
            <a:r>
              <a:rPr lang="en-US" dirty="0"/>
              <a:t>Members of a single panel of people who volunteered to complete surveys for money and were purposively selected</a:t>
            </a:r>
          </a:p>
          <a:p>
            <a:r>
              <a:rPr lang="en-US" b="1" dirty="0"/>
              <a:t>Routed sample </a:t>
            </a:r>
            <a:r>
              <a:rPr lang="en-US" dirty="0"/>
              <a:t>(n=1553)</a:t>
            </a:r>
            <a:endParaRPr lang="en-US" b="1" dirty="0"/>
          </a:p>
          <a:p>
            <a:pPr lvl="1"/>
            <a:r>
              <a:rPr lang="en-US" dirty="0"/>
              <a:t>Respondents provided by a mixture of providers </a:t>
            </a:r>
          </a:p>
        </p:txBody>
      </p:sp>
    </p:spTree>
    <p:extLst>
      <p:ext uri="{BB962C8B-B14F-4D97-AF65-F5344CB8AC3E}">
        <p14:creationId xmlns:p14="http://schemas.microsoft.com/office/powerpoint/2010/main" val="4314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aph with numbers and text&#10;&#10;Description automatically generated with medium confidence">
            <a:extLst>
              <a:ext uri="{FF2B5EF4-FFF2-40B4-BE49-F238E27FC236}">
                <a16:creationId xmlns:a16="http://schemas.microsoft.com/office/drawing/2014/main" id="{EDE0D290-77C2-1D69-17EC-83C562541E55}"/>
              </a:ext>
            </a:extLst>
          </p:cNvPr>
          <p:cNvPicPr>
            <a:picLocks noGrp="1" noChangeAspect="1"/>
          </p:cNvPicPr>
          <p:nvPr>
            <p:ph type="pic" sz="quarter" idx="10"/>
          </p:nvPr>
        </p:nvPicPr>
        <p:blipFill>
          <a:blip r:embed="rId2"/>
          <a:srcRect t="5129" b="5129"/>
          <a:stretch>
            <a:fillRect/>
          </a:stretch>
        </p:blipFill>
        <p:spPr/>
      </p:pic>
      <p:sp>
        <p:nvSpPr>
          <p:cNvPr id="13" name="Rectangle 12">
            <a:extLst>
              <a:ext uri="{FF2B5EF4-FFF2-40B4-BE49-F238E27FC236}">
                <a16:creationId xmlns:a16="http://schemas.microsoft.com/office/drawing/2014/main" id="{F08479DD-2D0F-C887-23D6-3754A811D0F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8267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210DF45-8552-39A5-6C18-AE81C9A39D61}"/>
                  </a:ext>
                </a:extLst>
              </p:cNvPr>
              <p:cNvSpPr>
                <a:spLocks noGrp="1"/>
              </p:cNvSpPr>
              <p:nvPr>
                <p:ph type="title"/>
              </p:nvPr>
            </p:nvSpPr>
            <p:spPr>
              <a:xfrm>
                <a:off x="838200" y="2286000"/>
                <a:ext cx="10515600" cy="1325563"/>
              </a:xfrm>
            </p:spPr>
            <p:txBody>
              <a:bodyPr>
                <a:normAutofit/>
              </a:bodyPr>
              <a:lstStyle/>
              <a:p>
                <a:r>
                  <a:rPr lang="en-US" sz="4800" dirty="0"/>
                  <a:t>Correlations </a:t>
                </a:r>
                <a14:m>
                  <m:oMath xmlns:m="http://schemas.openxmlformats.org/officeDocument/2006/math">
                    <m:r>
                      <a:rPr lang="en-US" sz="4800" b="0" i="0" smtClean="0">
                        <a:latin typeface="Cambria Math" panose="02040503050406030204" pitchFamily="18" charset="0"/>
                      </a:rPr>
                      <m:t>(</m:t>
                    </m:r>
                    <m:r>
                      <a:rPr lang="en-US" sz="4800" b="0" i="1" smtClean="0">
                        <a:latin typeface="Cambria Math" panose="02040503050406030204" pitchFamily="18" charset="0"/>
                      </a:rPr>
                      <m:t>𝑅</m:t>
                    </m:r>
                  </m:oMath>
                </a14:m>
                <a:r>
                  <a:rPr lang="en-US" sz="4800" dirty="0"/>
                  <a:t>) between questions</a:t>
                </a:r>
              </a:p>
            </p:txBody>
          </p:sp>
        </mc:Choice>
        <mc:Fallback xmlns="">
          <p:sp>
            <p:nvSpPr>
              <p:cNvPr id="2" name="Title 1">
                <a:extLst>
                  <a:ext uri="{FF2B5EF4-FFF2-40B4-BE49-F238E27FC236}">
                    <a16:creationId xmlns:a16="http://schemas.microsoft.com/office/drawing/2014/main" id="{D210DF45-8552-39A5-6C18-AE81C9A39D61}"/>
                  </a:ext>
                </a:extLst>
              </p:cNvPr>
              <p:cNvSpPr>
                <a:spLocks noGrp="1" noRot="1" noChangeAspect="1" noMove="1" noResize="1" noEditPoints="1" noAdjustHandles="1" noChangeArrowheads="1" noChangeShapeType="1" noTextEdit="1"/>
              </p:cNvSpPr>
              <p:nvPr>
                <p:ph type="title"/>
              </p:nvPr>
            </p:nvSpPr>
            <p:spPr>
              <a:xfrm>
                <a:off x="838200" y="2286000"/>
                <a:ext cx="10515600" cy="1325563"/>
              </a:xfrm>
              <a:blipFill>
                <a:blip r:embed="rId2"/>
                <a:stretch>
                  <a:fillRect l="-2654" b="-2857"/>
                </a:stretch>
              </a:blipFill>
            </p:spPr>
            <p:txBody>
              <a:bodyPr/>
              <a:lstStyle/>
              <a:p>
                <a:r>
                  <a:rPr lang="en-US">
                    <a:noFill/>
                  </a:rPr>
                  <a:t> </a:t>
                </a:r>
              </a:p>
            </p:txBody>
          </p:sp>
        </mc:Fallback>
      </mc:AlternateContent>
      <p:pic>
        <p:nvPicPr>
          <p:cNvPr id="4" name="Content Placeholder 4">
            <a:extLst>
              <a:ext uri="{FF2B5EF4-FFF2-40B4-BE49-F238E27FC236}">
                <a16:creationId xmlns:a16="http://schemas.microsoft.com/office/drawing/2014/main" id="{666E2274-876F-2DDF-FAAF-A25BD223D5AF}"/>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609600" y="3420035"/>
            <a:ext cx="10972800" cy="8509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A0B9C1B-E9A9-95E2-D9A6-8D26A3D4BDAF}"/>
                  </a:ext>
                </a:extLst>
              </p:cNvPr>
              <p:cNvSpPr txBox="1"/>
              <p:nvPr/>
            </p:nvSpPr>
            <p:spPr>
              <a:xfrm>
                <a:off x="609600" y="4256741"/>
                <a:ext cx="10972800" cy="14587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8800" b="0" i="1" smtClean="0">
                              <a:latin typeface="Cambria Math" panose="02040503050406030204" pitchFamily="18" charset="0"/>
                            </a:rPr>
                          </m:ctrlPr>
                        </m:sSubPr>
                        <m:e>
                          <m:r>
                            <a:rPr lang="en-US" sz="8800" b="0" i="1" smtClean="0">
                              <a:latin typeface="Cambria Math" panose="02040503050406030204" pitchFamily="18" charset="0"/>
                            </a:rPr>
                            <m:t>𝑅</m:t>
                          </m:r>
                        </m:e>
                        <m:sub>
                          <m:r>
                            <a:rPr lang="en-US" sz="8800" b="0" i="1" smtClean="0">
                              <a:latin typeface="Cambria Math" panose="02040503050406030204" pitchFamily="18" charset="0"/>
                            </a:rPr>
                            <m:t>𝑝𝑟𝑜𝑏</m:t>
                          </m:r>
                        </m:sub>
                      </m:sSub>
                      <m:r>
                        <a:rPr lang="en-US" sz="8800" i="1">
                          <a:latin typeface="Cambria Math" panose="02040503050406030204" pitchFamily="18" charset="0"/>
                          <a:ea typeface="Cambria Math" panose="02040503050406030204" pitchFamily="18" charset="0"/>
                        </a:rPr>
                        <m:t>≤</m:t>
                      </m:r>
                      <m:sSub>
                        <m:sSubPr>
                          <m:ctrlPr>
                            <a:rPr lang="en-US" sz="8800" b="0" i="1" smtClean="0">
                              <a:latin typeface="Cambria Math" panose="02040503050406030204" pitchFamily="18" charset="0"/>
                            </a:rPr>
                          </m:ctrlPr>
                        </m:sSubPr>
                        <m:e>
                          <m:r>
                            <a:rPr lang="en-US" sz="8800" b="0" i="1" smtClean="0">
                              <a:latin typeface="Cambria Math" panose="02040503050406030204" pitchFamily="18" charset="0"/>
                            </a:rPr>
                            <m:t>𝑅</m:t>
                          </m:r>
                        </m:e>
                        <m:sub>
                          <m:r>
                            <a:rPr lang="en-US" sz="8800" b="0" i="1" smtClean="0">
                              <a:latin typeface="Cambria Math" panose="02040503050406030204" pitchFamily="18" charset="0"/>
                            </a:rPr>
                            <m:t>𝑏𝑙𝑒𝑛𝑑</m:t>
                          </m:r>
                        </m:sub>
                      </m:sSub>
                    </m:oMath>
                  </m:oMathPara>
                </a14:m>
                <a:endParaRPr lang="en-US" sz="8800" dirty="0"/>
              </a:p>
            </p:txBody>
          </p:sp>
        </mc:Choice>
        <mc:Fallback xmlns="">
          <p:sp>
            <p:nvSpPr>
              <p:cNvPr id="6" name="TextBox 5">
                <a:extLst>
                  <a:ext uri="{FF2B5EF4-FFF2-40B4-BE49-F238E27FC236}">
                    <a16:creationId xmlns:a16="http://schemas.microsoft.com/office/drawing/2014/main" id="{7A0B9C1B-E9A9-95E2-D9A6-8D26A3D4BDAF}"/>
                  </a:ext>
                </a:extLst>
              </p:cNvPr>
              <p:cNvSpPr txBox="1">
                <a:spLocks noRot="1" noChangeAspect="1" noMove="1" noResize="1" noEditPoints="1" noAdjustHandles="1" noChangeArrowheads="1" noChangeShapeType="1" noTextEdit="1"/>
              </p:cNvSpPr>
              <p:nvPr/>
            </p:nvSpPr>
            <p:spPr>
              <a:xfrm>
                <a:off x="609600" y="4256741"/>
                <a:ext cx="10972800" cy="1458733"/>
              </a:xfrm>
              <a:prstGeom prst="rect">
                <a:avLst/>
              </a:prstGeom>
              <a:blipFill>
                <a:blip r:embed="rId5"/>
                <a:stretch>
                  <a:fillRect b="-22414"/>
                </a:stretch>
              </a:blipFill>
            </p:spPr>
            <p:txBody>
              <a:bodyPr/>
              <a:lstStyle/>
              <a:p>
                <a:r>
                  <a:rPr lang="en-US">
                    <a:noFill/>
                  </a:rPr>
                  <a:t> </a:t>
                </a:r>
              </a:p>
            </p:txBody>
          </p:sp>
        </mc:Fallback>
      </mc:AlternateContent>
      <p:sp>
        <p:nvSpPr>
          <p:cNvPr id="3" name="Title 1">
            <a:extLst>
              <a:ext uri="{FF2B5EF4-FFF2-40B4-BE49-F238E27FC236}">
                <a16:creationId xmlns:a16="http://schemas.microsoft.com/office/drawing/2014/main" id="{C8CAF995-9EEB-45B4-8170-D08E3A579280}"/>
              </a:ext>
            </a:extLst>
          </p:cNvPr>
          <p:cNvSpPr txBox="1">
            <a:spLocks/>
          </p:cNvSpPr>
          <p:nvPr/>
        </p:nvSpPr>
        <p:spPr>
          <a:xfrm>
            <a:off x="685800" y="56916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t>25</a:t>
            </a:r>
          </a:p>
        </p:txBody>
      </p:sp>
    </p:spTree>
    <p:extLst>
      <p:ext uri="{BB962C8B-B14F-4D97-AF65-F5344CB8AC3E}">
        <p14:creationId xmlns:p14="http://schemas.microsoft.com/office/powerpoint/2010/main" val="27243939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aph showing the number of the number of the number of individuals&#10;&#10;Description automatically generated with medium confidence">
            <a:extLst>
              <a:ext uri="{FF2B5EF4-FFF2-40B4-BE49-F238E27FC236}">
                <a16:creationId xmlns:a16="http://schemas.microsoft.com/office/drawing/2014/main" id="{809969E8-871C-BE78-FFA4-E8FECA7228D4}"/>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0901021C-2829-8FB2-9595-2A99866220C4}"/>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068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9A0ED941-E671-B8E0-ECE0-FA52E232E227}"/>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8D479B6-1D18-EEA5-48C5-F37324E2F56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1793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aph showing the effects of global warming&#10;&#10;Description automatically generated">
            <a:extLst>
              <a:ext uri="{FF2B5EF4-FFF2-40B4-BE49-F238E27FC236}">
                <a16:creationId xmlns:a16="http://schemas.microsoft.com/office/drawing/2014/main" id="{2E5E92FE-77A0-782C-3994-15986295E5ED}"/>
              </a:ext>
            </a:extLst>
          </p:cNvPr>
          <p:cNvPicPr>
            <a:picLocks noGrp="1" noChangeAspect="1"/>
          </p:cNvPicPr>
          <p:nvPr>
            <p:ph type="pic" sz="quarter" idx="10"/>
          </p:nvPr>
        </p:nvPicPr>
        <p:blipFill>
          <a:blip r:embed="rId2"/>
          <a:srcRect t="5129" b="5129"/>
          <a:stretch>
            <a:fillRect/>
          </a:stretch>
        </p:blipFill>
        <p:spPr/>
      </p:pic>
      <p:sp>
        <p:nvSpPr>
          <p:cNvPr id="13" name="Rectangle 12">
            <a:extLst>
              <a:ext uri="{FF2B5EF4-FFF2-40B4-BE49-F238E27FC236}">
                <a16:creationId xmlns:a16="http://schemas.microsoft.com/office/drawing/2014/main" id="{FF472C08-73A7-A463-2B0E-D93A3D18159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6050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DA72E445-0016-9BD4-3F77-423DC3ADE80D}"/>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0413415C-2901-42C4-7046-6E049D2BA47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454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662A9F7D-FEFF-2521-B1E7-5FA12A075C10}"/>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A02184B-B179-1742-9E1F-46ADDCCF5FA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55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A79D70BC-4C89-820F-95C4-38F73A47D172}"/>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EA65B13-2EB9-4B8C-B4C9-51012EA9D482}"/>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8091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F49BC792-63F4-5662-318E-A178540D6F55}"/>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84EB085-AD0B-B17F-201C-E6965DE8D058}"/>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689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A24C24B9-4DA5-14E2-F4AD-F42746E155B2}"/>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D27899F9-A4C4-83C7-6D99-EA6ED762BF5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292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D3F9-45CE-954B-17DB-3EC62F2AF49E}"/>
              </a:ext>
            </a:extLst>
          </p:cNvPr>
          <p:cNvSpPr>
            <a:spLocks noGrp="1"/>
          </p:cNvSpPr>
          <p:nvPr>
            <p:ph type="title"/>
          </p:nvPr>
        </p:nvSpPr>
        <p:spPr/>
        <p:txBody>
          <a:bodyPr/>
          <a:lstStyle/>
          <a:p>
            <a:r>
              <a:rPr lang="en-US" dirty="0"/>
              <a:t>Blended Samples</a:t>
            </a:r>
          </a:p>
        </p:txBody>
      </p:sp>
      <p:sp>
        <p:nvSpPr>
          <p:cNvPr id="4" name="Rounded Rectangle 3">
            <a:extLst>
              <a:ext uri="{FF2B5EF4-FFF2-40B4-BE49-F238E27FC236}">
                <a16:creationId xmlns:a16="http://schemas.microsoft.com/office/drawing/2014/main" id="{17A9A8B2-5B4A-11B5-D975-4262BF382CF6}"/>
              </a:ext>
            </a:extLst>
          </p:cNvPr>
          <p:cNvSpPr/>
          <p:nvPr/>
        </p:nvSpPr>
        <p:spPr>
          <a:xfrm>
            <a:off x="862263" y="2519387"/>
            <a:ext cx="2149116" cy="1011191"/>
          </a:xfrm>
          <a:prstGeom prst="roundRect">
            <a:avLst/>
          </a:prstGeom>
          <a:solidFill>
            <a:srgbClr val="CDB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Probability sample</a:t>
            </a:r>
          </a:p>
        </p:txBody>
      </p:sp>
      <p:sp>
        <p:nvSpPr>
          <p:cNvPr id="5" name="Rounded Rectangle 4">
            <a:extLst>
              <a:ext uri="{FF2B5EF4-FFF2-40B4-BE49-F238E27FC236}">
                <a16:creationId xmlns:a16="http://schemas.microsoft.com/office/drawing/2014/main" id="{494809A5-4CCC-BEDD-8E01-A5F353474F86}"/>
              </a:ext>
            </a:extLst>
          </p:cNvPr>
          <p:cNvSpPr/>
          <p:nvPr/>
        </p:nvSpPr>
        <p:spPr>
          <a:xfrm>
            <a:off x="9288167" y="2453482"/>
            <a:ext cx="2294966" cy="1143000"/>
          </a:xfrm>
          <a:prstGeom prst="roundRect">
            <a:avLst/>
          </a:prstGeom>
          <a:solidFill>
            <a:srgbClr val="9AC0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Probability + Opt-in</a:t>
            </a:r>
          </a:p>
        </p:txBody>
      </p:sp>
      <p:sp>
        <p:nvSpPr>
          <p:cNvPr id="7" name="Rounded Rectangle 6">
            <a:extLst>
              <a:ext uri="{FF2B5EF4-FFF2-40B4-BE49-F238E27FC236}">
                <a16:creationId xmlns:a16="http://schemas.microsoft.com/office/drawing/2014/main" id="{3A767338-4C89-84BF-8FAE-A6D944A00C0B}"/>
              </a:ext>
            </a:extLst>
          </p:cNvPr>
          <p:cNvSpPr/>
          <p:nvPr/>
        </p:nvSpPr>
        <p:spPr>
          <a:xfrm>
            <a:off x="3795790" y="2519387"/>
            <a:ext cx="2294965" cy="1011191"/>
          </a:xfrm>
          <a:prstGeom prst="roundRect">
            <a:avLst/>
          </a:prstGeom>
          <a:solidFill>
            <a:srgbClr val="6179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Opt-in sample</a:t>
            </a:r>
          </a:p>
        </p:txBody>
      </p:sp>
      <p:sp>
        <p:nvSpPr>
          <p:cNvPr id="9" name="Rounded Rectangle 8">
            <a:extLst>
              <a:ext uri="{FF2B5EF4-FFF2-40B4-BE49-F238E27FC236}">
                <a16:creationId xmlns:a16="http://schemas.microsoft.com/office/drawing/2014/main" id="{610C107B-FB83-B3D7-A305-21310E197BE7}"/>
              </a:ext>
            </a:extLst>
          </p:cNvPr>
          <p:cNvSpPr/>
          <p:nvPr/>
        </p:nvSpPr>
        <p:spPr>
          <a:xfrm>
            <a:off x="3795789" y="4562279"/>
            <a:ext cx="2294965" cy="1007743"/>
          </a:xfrm>
          <a:prstGeom prst="roundRect">
            <a:avLst/>
          </a:prstGeom>
          <a:solidFill>
            <a:srgbClr val="628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Routed sample</a:t>
            </a:r>
          </a:p>
        </p:txBody>
      </p:sp>
      <p:sp>
        <p:nvSpPr>
          <p:cNvPr id="10" name="Cross 9">
            <a:extLst>
              <a:ext uri="{FF2B5EF4-FFF2-40B4-BE49-F238E27FC236}">
                <a16:creationId xmlns:a16="http://schemas.microsoft.com/office/drawing/2014/main" id="{7FD4CC23-6F1E-5326-B0AD-CE8778C8684C}"/>
              </a:ext>
            </a:extLst>
          </p:cNvPr>
          <p:cNvSpPr/>
          <p:nvPr/>
        </p:nvSpPr>
        <p:spPr>
          <a:xfrm>
            <a:off x="3217567" y="2946355"/>
            <a:ext cx="380999" cy="373856"/>
          </a:xfrm>
          <a:prstGeom prst="plus">
            <a:avLst>
              <a:gd name="adj" fmla="val 4310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2BDEBB5-97C6-40E7-90E3-EE4A18BD491C}"/>
              </a:ext>
            </a:extLst>
          </p:cNvPr>
          <p:cNvSpPr/>
          <p:nvPr/>
        </p:nvSpPr>
        <p:spPr>
          <a:xfrm>
            <a:off x="862263" y="4562279"/>
            <a:ext cx="2149116" cy="1011191"/>
          </a:xfrm>
          <a:prstGeom prst="roundRect">
            <a:avLst/>
          </a:prstGeom>
          <a:solidFill>
            <a:srgbClr val="CDB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Probability sample</a:t>
            </a:r>
          </a:p>
        </p:txBody>
      </p:sp>
      <p:sp>
        <p:nvSpPr>
          <p:cNvPr id="13" name="Cross 12">
            <a:extLst>
              <a:ext uri="{FF2B5EF4-FFF2-40B4-BE49-F238E27FC236}">
                <a16:creationId xmlns:a16="http://schemas.microsoft.com/office/drawing/2014/main" id="{A64A09FA-7D0A-DE98-FD2D-1CF1BD2C71B7}"/>
              </a:ext>
            </a:extLst>
          </p:cNvPr>
          <p:cNvSpPr/>
          <p:nvPr/>
        </p:nvSpPr>
        <p:spPr>
          <a:xfrm>
            <a:off x="3213084" y="4891772"/>
            <a:ext cx="380999" cy="373856"/>
          </a:xfrm>
          <a:prstGeom prst="plus">
            <a:avLst>
              <a:gd name="adj" fmla="val 4310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0BDDAA4-B0E3-7263-4E27-4ED2B1FA5D94}"/>
              </a:ext>
            </a:extLst>
          </p:cNvPr>
          <p:cNvSpPr/>
          <p:nvPr/>
        </p:nvSpPr>
        <p:spPr>
          <a:xfrm>
            <a:off x="6624155" y="2362200"/>
            <a:ext cx="2345765" cy="132556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Post-stratification weighting</a:t>
            </a:r>
          </a:p>
        </p:txBody>
      </p:sp>
      <p:sp>
        <p:nvSpPr>
          <p:cNvPr id="15" name="Rounded Rectangle 14">
            <a:extLst>
              <a:ext uri="{FF2B5EF4-FFF2-40B4-BE49-F238E27FC236}">
                <a16:creationId xmlns:a16="http://schemas.microsoft.com/office/drawing/2014/main" id="{A26AF182-4B17-6F01-E417-0F80C6A99897}"/>
              </a:ext>
            </a:extLst>
          </p:cNvPr>
          <p:cNvSpPr/>
          <p:nvPr/>
        </p:nvSpPr>
        <p:spPr>
          <a:xfrm>
            <a:off x="9288167" y="4427022"/>
            <a:ext cx="2294966" cy="1143000"/>
          </a:xfrm>
          <a:prstGeom prst="roundRect">
            <a:avLst/>
          </a:prstGeom>
          <a:solidFill>
            <a:srgbClr val="8FBC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Probability + Routed</a:t>
            </a:r>
          </a:p>
        </p:txBody>
      </p:sp>
      <p:sp>
        <p:nvSpPr>
          <p:cNvPr id="16" name="Right Arrow 15">
            <a:extLst>
              <a:ext uri="{FF2B5EF4-FFF2-40B4-BE49-F238E27FC236}">
                <a16:creationId xmlns:a16="http://schemas.microsoft.com/office/drawing/2014/main" id="{A664248F-0CCA-F153-9A82-7D53E4FC1378}"/>
              </a:ext>
            </a:extLst>
          </p:cNvPr>
          <p:cNvSpPr/>
          <p:nvPr/>
        </p:nvSpPr>
        <p:spPr>
          <a:xfrm>
            <a:off x="6624155" y="4335740"/>
            <a:ext cx="2345765" cy="132556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Post-stratification weighting</a:t>
            </a:r>
          </a:p>
        </p:txBody>
      </p:sp>
    </p:spTree>
    <p:extLst>
      <p:ext uri="{BB962C8B-B14F-4D97-AF65-F5344CB8AC3E}">
        <p14:creationId xmlns:p14="http://schemas.microsoft.com/office/powerpoint/2010/main" val="15024610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bar chart&#10;&#10;Description automatically generated with medium confidence">
            <a:extLst>
              <a:ext uri="{FF2B5EF4-FFF2-40B4-BE49-F238E27FC236}">
                <a16:creationId xmlns:a16="http://schemas.microsoft.com/office/drawing/2014/main" id="{208DB709-ADC1-276E-5630-34C191CA775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A77CBDE9-9BC2-A911-11E8-9418032FCD1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4478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aph with a number of squares&#10;&#10;Description automatically generated with medium confidence">
            <a:extLst>
              <a:ext uri="{FF2B5EF4-FFF2-40B4-BE49-F238E27FC236}">
                <a16:creationId xmlns:a16="http://schemas.microsoft.com/office/drawing/2014/main" id="{B78E6B69-27B7-4D95-C912-ED4172CF72F3}"/>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5827F9DD-73F3-8D4A-F5C4-1897307286EA}"/>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0391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9354E535-A089-FDA7-894B-A137CB9CA046}"/>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335EBC6-2BCC-8DD0-7E3B-097F9863CB2A}"/>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070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people in the same direction&#10;&#10;Description automatically generated with medium confidence">
            <a:extLst>
              <a:ext uri="{FF2B5EF4-FFF2-40B4-BE49-F238E27FC236}">
                <a16:creationId xmlns:a16="http://schemas.microsoft.com/office/drawing/2014/main" id="{7AA07FB6-CB6F-648B-05CB-D66B5A587338}"/>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94A10F0B-7BFB-CCD0-350F-C1439C648BE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8992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51E3610F-4979-A53F-FC95-3649A389EC74}"/>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73CF4C0-502A-E49C-F9C7-DAD44B9DC5C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7165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D078A339-2423-10E8-D3FC-32B5E6FFFEE8}"/>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145A360E-0CC4-45DA-9FDD-85EC47C3330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2934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5870ECE0-3E55-9AF6-A943-071A06851E4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2406C54F-7B9E-8750-A289-F1190A00B163}"/>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1158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aph with a bar chart&#10;&#10;Description automatically generated with medium confidence">
            <a:extLst>
              <a:ext uri="{FF2B5EF4-FFF2-40B4-BE49-F238E27FC236}">
                <a16:creationId xmlns:a16="http://schemas.microsoft.com/office/drawing/2014/main" id="{3ED70C5E-8D74-0B61-1A45-19F0430592A3}"/>
              </a:ext>
            </a:extLst>
          </p:cNvPr>
          <p:cNvPicPr>
            <a:picLocks noGrp="1" noChangeAspect="1"/>
          </p:cNvPicPr>
          <p:nvPr>
            <p:ph type="pic" sz="quarter" idx="10"/>
          </p:nvPr>
        </p:nvPicPr>
        <p:blipFill>
          <a:blip r:embed="rId2"/>
          <a:srcRect t="5129" b="5129"/>
          <a:stretch>
            <a:fillRect/>
          </a:stretch>
        </p:blipFill>
        <p:spPr/>
      </p:pic>
      <p:sp>
        <p:nvSpPr>
          <p:cNvPr id="13" name="Rectangle 12">
            <a:extLst>
              <a:ext uri="{FF2B5EF4-FFF2-40B4-BE49-F238E27FC236}">
                <a16:creationId xmlns:a16="http://schemas.microsoft.com/office/drawing/2014/main" id="{7197A4BB-12C3-F644-9A05-0BB56E2C074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9288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6E077276-CAB3-82B8-78DF-5AEEFC01C3A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231F6D7-19E9-90DC-9E55-58636A0ED5EE}"/>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1323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effects of global warming&#10;&#10;Description automatically generated">
            <a:extLst>
              <a:ext uri="{FF2B5EF4-FFF2-40B4-BE49-F238E27FC236}">
                <a16:creationId xmlns:a16="http://schemas.microsoft.com/office/drawing/2014/main" id="{14BEE2F3-D102-5B40-399E-555FB17A8B90}"/>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E53BE592-ADB8-2568-7DF9-EB0FBBF9C0E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51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3D6C926B-4A68-5E50-6153-6BC11F9D4CD9}"/>
              </a:ext>
            </a:extLst>
          </p:cNvPr>
          <p:cNvGraphicFramePr/>
          <p:nvPr>
            <p:extLst>
              <p:ext uri="{D42A27DB-BD31-4B8C-83A1-F6EECF244321}">
                <p14:modId xmlns:p14="http://schemas.microsoft.com/office/powerpoint/2010/main" val="838944181"/>
              </p:ext>
            </p:extLst>
          </p:nvPr>
        </p:nvGraphicFramePr>
        <p:xfrm>
          <a:off x="1155031" y="851038"/>
          <a:ext cx="9881937" cy="515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63403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CDBC0EF-9D10-0084-5FA7-C05FE7A76513}"/>
              </a:ext>
            </a:extLst>
          </p:cNvPr>
          <p:cNvGrpSpPr/>
          <p:nvPr/>
        </p:nvGrpSpPr>
        <p:grpSpPr>
          <a:xfrm>
            <a:off x="1067408" y="402062"/>
            <a:ext cx="10057184" cy="6424562"/>
            <a:chOff x="1447800" y="433438"/>
            <a:chExt cx="9523784" cy="5952365"/>
          </a:xfrm>
        </p:grpSpPr>
        <p:pic>
          <p:nvPicPr>
            <p:cNvPr id="12" name="Picture 11" descr="A graph showing a number of bars&#10;&#10;Description automatically generated with medium confidence">
              <a:extLst>
                <a:ext uri="{FF2B5EF4-FFF2-40B4-BE49-F238E27FC236}">
                  <a16:creationId xmlns:a16="http://schemas.microsoft.com/office/drawing/2014/main" id="{2465583C-FEA7-CD61-A0FE-998E6BA0FC9F}"/>
                </a:ext>
              </a:extLst>
            </p:cNvPr>
            <p:cNvPicPr>
              <a:picLocks noChangeAspect="1"/>
            </p:cNvPicPr>
            <p:nvPr/>
          </p:nvPicPr>
          <p:blipFill>
            <a:blip r:embed="rId2"/>
            <a:stretch>
              <a:fillRect/>
            </a:stretch>
          </p:blipFill>
          <p:spPr>
            <a:xfrm>
              <a:off x="1447800" y="433438"/>
              <a:ext cx="9523784" cy="5952365"/>
            </a:xfrm>
            <a:prstGeom prst="rect">
              <a:avLst/>
            </a:prstGeom>
          </p:spPr>
        </p:pic>
        <p:sp>
          <p:nvSpPr>
            <p:cNvPr id="16" name="Rectangle 15">
              <a:extLst>
                <a:ext uri="{FF2B5EF4-FFF2-40B4-BE49-F238E27FC236}">
                  <a16:creationId xmlns:a16="http://schemas.microsoft.com/office/drawing/2014/main" id="{BA1C5736-CDC9-FD09-9539-88C3F59D4047}"/>
                </a:ext>
              </a:extLst>
            </p:cNvPr>
            <p:cNvSpPr/>
            <p:nvPr/>
          </p:nvSpPr>
          <p:spPr>
            <a:xfrm>
              <a:off x="2362200" y="5852403"/>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28671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numbers and a bar&#10;&#10;Description automatically generated with medium confidence">
            <a:extLst>
              <a:ext uri="{FF2B5EF4-FFF2-40B4-BE49-F238E27FC236}">
                <a16:creationId xmlns:a16="http://schemas.microsoft.com/office/drawing/2014/main" id="{7D143377-224B-224E-45F2-D77D403BAC2B}"/>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BE65E67-63A7-8754-196C-DABEF0E3DA08}"/>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5187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aph showing the effects of global warming&#10;&#10;Description automatically generated">
            <a:extLst>
              <a:ext uri="{FF2B5EF4-FFF2-40B4-BE49-F238E27FC236}">
                <a16:creationId xmlns:a16="http://schemas.microsoft.com/office/drawing/2014/main" id="{1222B3E1-6251-71B2-9807-53063F925F17}"/>
              </a:ext>
            </a:extLst>
          </p:cNvPr>
          <p:cNvPicPr>
            <a:picLocks noGrp="1" noChangeAspect="1"/>
          </p:cNvPicPr>
          <p:nvPr>
            <p:ph type="pic" sz="quarter" idx="10"/>
          </p:nvPr>
        </p:nvPicPr>
        <p:blipFill>
          <a:blip r:embed="rId2"/>
          <a:srcRect t="5129" b="5129"/>
          <a:stretch>
            <a:fillRect/>
          </a:stretch>
        </p:blipFill>
        <p:spPr/>
      </p:pic>
      <p:sp>
        <p:nvSpPr>
          <p:cNvPr id="13" name="Rectangle 12">
            <a:extLst>
              <a:ext uri="{FF2B5EF4-FFF2-40B4-BE49-F238E27FC236}">
                <a16:creationId xmlns:a16="http://schemas.microsoft.com/office/drawing/2014/main" id="{B0537E1D-3AC4-1B8E-0F4C-DA28D51351E5}"/>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8426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bar graph&#10;&#10;Description automatically generated with medium confidence">
            <a:extLst>
              <a:ext uri="{FF2B5EF4-FFF2-40B4-BE49-F238E27FC236}">
                <a16:creationId xmlns:a16="http://schemas.microsoft.com/office/drawing/2014/main" id="{874B9C43-A6E2-7AF7-FE9B-DF82CC5C7AF4}"/>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64314067-6574-F747-B552-9A12650FB178}"/>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3980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aph showing the effects of global warming&#10;&#10;Description automatically generated">
            <a:extLst>
              <a:ext uri="{FF2B5EF4-FFF2-40B4-BE49-F238E27FC236}">
                <a16:creationId xmlns:a16="http://schemas.microsoft.com/office/drawing/2014/main" id="{B86DEBAC-F110-721E-725D-B2C2E2432072}"/>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572296F1-F684-3876-5D7B-8DE7E2A88D96}"/>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7440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colored squares&#10;&#10;Description automatically generated">
            <a:extLst>
              <a:ext uri="{FF2B5EF4-FFF2-40B4-BE49-F238E27FC236}">
                <a16:creationId xmlns:a16="http://schemas.microsoft.com/office/drawing/2014/main" id="{71196088-9BA8-7F23-C410-56490C3E04B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DE52088D-AFED-6839-9CC0-8E4D7400A11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4260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bar graph&#10;&#10;Description automatically generated with medium confidence">
            <a:extLst>
              <a:ext uri="{FF2B5EF4-FFF2-40B4-BE49-F238E27FC236}">
                <a16:creationId xmlns:a16="http://schemas.microsoft.com/office/drawing/2014/main" id="{9C3876A4-0ED6-229D-8D87-79106C98E053}"/>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BA4294C-23D9-D340-067B-F3B3695929F7}"/>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901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AFF4-8139-F026-707C-A1D830CA2FB8}"/>
              </a:ext>
            </a:extLst>
          </p:cNvPr>
          <p:cNvSpPr>
            <a:spLocks noGrp="1"/>
          </p:cNvSpPr>
          <p:nvPr>
            <p:ph type="title"/>
          </p:nvPr>
        </p:nvSpPr>
        <p:spPr/>
        <p:txBody>
          <a:bodyPr/>
          <a:lstStyle/>
          <a:p>
            <a:pPr algn="ctr"/>
            <a:r>
              <a:rPr lang="en-US" u="sng" dirty="0"/>
              <a:t>An Unexpected Pattern</a:t>
            </a:r>
          </a:p>
        </p:txBody>
      </p:sp>
      <p:sp>
        <p:nvSpPr>
          <p:cNvPr id="3" name="Content Placeholder 2">
            <a:extLst>
              <a:ext uri="{FF2B5EF4-FFF2-40B4-BE49-F238E27FC236}">
                <a16:creationId xmlns:a16="http://schemas.microsoft.com/office/drawing/2014/main" id="{343D6474-63C6-6B02-010E-9F9685603F1C}"/>
              </a:ext>
            </a:extLst>
          </p:cNvPr>
          <p:cNvSpPr>
            <a:spLocks noGrp="1"/>
          </p:cNvSpPr>
          <p:nvPr>
            <p:ph idx="1"/>
          </p:nvPr>
        </p:nvSpPr>
        <p:spPr/>
        <p:txBody>
          <a:bodyPr>
            <a:normAutofit lnSpcReduction="10000"/>
          </a:bodyPr>
          <a:lstStyle/>
          <a:p>
            <a:r>
              <a:rPr lang="en-US" dirty="0"/>
              <a:t>Correlations weakened by adding blended sample: </a:t>
            </a:r>
          </a:p>
          <a:p>
            <a:pPr lvl="1"/>
            <a:r>
              <a:rPr lang="en-US" dirty="0"/>
              <a:t>92% of correlations are negative (so adding blended sample makes correlations more negative)</a:t>
            </a:r>
          </a:p>
          <a:p>
            <a:pPr lvl="1"/>
            <a:endParaRPr lang="en-US" dirty="0"/>
          </a:p>
          <a:p>
            <a:r>
              <a:rPr lang="en-US" dirty="0"/>
              <a:t>Correlations strengthened by adding blended sample: </a:t>
            </a:r>
          </a:p>
          <a:p>
            <a:pPr lvl="1"/>
            <a:r>
              <a:rPr lang="en-US" dirty="0"/>
              <a:t>88% of correlations are negative (so adding blended sample makes correlations more negative)</a:t>
            </a:r>
          </a:p>
          <a:p>
            <a:pPr lvl="1"/>
            <a:endParaRPr lang="en-US" dirty="0"/>
          </a:p>
          <a:p>
            <a:r>
              <a:rPr lang="en-US" dirty="0"/>
              <a:t>So blending samples makes correlations more negative</a:t>
            </a:r>
          </a:p>
          <a:p>
            <a:endParaRPr lang="en-US" dirty="0"/>
          </a:p>
          <a:p>
            <a:pPr marL="0" indent="0">
              <a:buNone/>
            </a:pPr>
            <a:r>
              <a:rPr lang="en-US" dirty="0"/>
              <a:t>?????????</a:t>
            </a:r>
          </a:p>
        </p:txBody>
      </p:sp>
    </p:spTree>
    <p:extLst>
      <p:ext uri="{BB962C8B-B14F-4D97-AF65-F5344CB8AC3E}">
        <p14:creationId xmlns:p14="http://schemas.microsoft.com/office/powerpoint/2010/main" val="340560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3D6C926B-4A68-5E50-6153-6BC11F9D4CD9}"/>
              </a:ext>
            </a:extLst>
          </p:cNvPr>
          <p:cNvGraphicFramePr/>
          <p:nvPr>
            <p:extLst>
              <p:ext uri="{D42A27DB-BD31-4B8C-83A1-F6EECF244321}">
                <p14:modId xmlns:p14="http://schemas.microsoft.com/office/powerpoint/2010/main" val="3516055185"/>
              </p:ext>
            </p:extLst>
          </p:nvPr>
        </p:nvGraphicFramePr>
        <p:xfrm>
          <a:off x="1155031" y="851038"/>
          <a:ext cx="9881937" cy="515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6686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B3601-4CEC-3E44-B3EE-B0F4A4656C7A}"/>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6800" kern="1200" dirty="0">
                <a:solidFill>
                  <a:schemeClr val="tx1"/>
                </a:solidFill>
                <a:latin typeface="+mj-lt"/>
                <a:ea typeface="+mj-ea"/>
                <a:cs typeface="+mj-cs"/>
              </a:rPr>
              <a:t>Abortion Opinion Experiment</a:t>
            </a:r>
          </a:p>
        </p:txBody>
      </p:sp>
      <p:sp>
        <p:nvSpPr>
          <p:cNvPr id="15" name="Rectangle 14">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3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136488E-A92D-48BE-AA99-8E13B4CF2BD6}"/>
              </a:ext>
            </a:extLst>
          </p:cNvPr>
          <p:cNvSpPr/>
          <p:nvPr/>
        </p:nvSpPr>
        <p:spPr>
          <a:xfrm>
            <a:off x="1129090" y="3382208"/>
            <a:ext cx="9881938" cy="25146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3925E0-F135-E77C-404A-636B616A5FEF}"/>
              </a:ext>
            </a:extLst>
          </p:cNvPr>
          <p:cNvSpPr txBox="1"/>
          <p:nvPr/>
        </p:nvSpPr>
        <p:spPr>
          <a:xfrm>
            <a:off x="1556732" y="3731567"/>
            <a:ext cx="9187468" cy="1754326"/>
          </a:xfrm>
          <a:prstGeom prst="rect">
            <a:avLst/>
          </a:prstGeom>
          <a:noFill/>
        </p:spPr>
        <p:txBody>
          <a:bodyPr wrap="square" rtlCol="0">
            <a:spAutoFit/>
          </a:bodyPr>
          <a:lstStyle/>
          <a:p>
            <a:r>
              <a:rPr lang="en-US" sz="3600" dirty="0">
                <a:solidFill>
                  <a:schemeClr val="bg1"/>
                </a:solidFill>
              </a:rPr>
              <a:t>28 benchmarks (</a:t>
            </a:r>
            <a:r>
              <a:rPr lang="en-US" sz="3600" b="1" dirty="0">
                <a:solidFill>
                  <a:schemeClr val="bg1"/>
                </a:solidFill>
              </a:rPr>
              <a:t>modal</a:t>
            </a:r>
            <a:r>
              <a:rPr lang="en-US" sz="3600" dirty="0">
                <a:solidFill>
                  <a:schemeClr val="bg1"/>
                </a:solidFill>
              </a:rPr>
              <a:t> category) </a:t>
            </a:r>
          </a:p>
          <a:p>
            <a:pPr marL="285750" indent="-285750">
              <a:buFont typeface="Arial" panose="020B0604020202020204" pitchFamily="34" charset="0"/>
              <a:buChar char="•"/>
            </a:pPr>
            <a:r>
              <a:rPr lang="en-US" sz="3600" dirty="0">
                <a:solidFill>
                  <a:schemeClr val="bg1"/>
                </a:solidFill>
              </a:rPr>
              <a:t>Secondary demographic variables (n=5)</a:t>
            </a:r>
          </a:p>
          <a:p>
            <a:pPr marL="285750" indent="-285750">
              <a:buFont typeface="Arial" panose="020B0604020202020204" pitchFamily="34" charset="0"/>
              <a:buChar char="•"/>
            </a:pPr>
            <a:r>
              <a:rPr lang="en-US" sz="3600" dirty="0">
                <a:solidFill>
                  <a:schemeClr val="bg1"/>
                </a:solidFill>
              </a:rPr>
              <a:t>Non-demographic variables (n=23)</a:t>
            </a:r>
          </a:p>
        </p:txBody>
      </p:sp>
      <p:grpSp>
        <p:nvGrpSpPr>
          <p:cNvPr id="6" name="Group 5">
            <a:extLst>
              <a:ext uri="{FF2B5EF4-FFF2-40B4-BE49-F238E27FC236}">
                <a16:creationId xmlns:a16="http://schemas.microsoft.com/office/drawing/2014/main" id="{4D50D263-F562-7E92-0640-910A066529B9}"/>
              </a:ext>
            </a:extLst>
          </p:cNvPr>
          <p:cNvGrpSpPr/>
          <p:nvPr/>
        </p:nvGrpSpPr>
        <p:grpSpPr>
          <a:xfrm>
            <a:off x="1155031" y="881574"/>
            <a:ext cx="9881937" cy="1630980"/>
            <a:chOff x="0" y="13412"/>
            <a:chExt cx="9881937" cy="1630980"/>
          </a:xfrm>
        </p:grpSpPr>
        <p:sp>
          <p:nvSpPr>
            <p:cNvPr id="7" name="Rounded Rectangle 6">
              <a:extLst>
                <a:ext uri="{FF2B5EF4-FFF2-40B4-BE49-F238E27FC236}">
                  <a16:creationId xmlns:a16="http://schemas.microsoft.com/office/drawing/2014/main" id="{AE9773F1-A7E2-9A0C-DE6D-CBFA1E6215F3}"/>
                </a:ext>
              </a:extLst>
            </p:cNvPr>
            <p:cNvSpPr/>
            <p:nvPr/>
          </p:nvSpPr>
          <p:spPr>
            <a:xfrm>
              <a:off x="0" y="13412"/>
              <a:ext cx="9881937" cy="1630980"/>
            </a:xfrm>
            <a:prstGeom prst="roundRect">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63B6E8E8-FCF3-6C19-461B-DCB5ED58A5CD}"/>
                </a:ext>
              </a:extLst>
            </p:cNvPr>
            <p:cNvSpPr txBox="1"/>
            <p:nvPr/>
          </p:nvSpPr>
          <p:spPr>
            <a:xfrm>
              <a:off x="79618" y="93030"/>
              <a:ext cx="9722701" cy="14717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Accuracy of distributions</a:t>
              </a:r>
            </a:p>
          </p:txBody>
        </p:sp>
      </p:grpSp>
      <p:sp>
        <p:nvSpPr>
          <p:cNvPr id="9" name="TextBox 8">
            <a:extLst>
              <a:ext uri="{FF2B5EF4-FFF2-40B4-BE49-F238E27FC236}">
                <a16:creationId xmlns:a16="http://schemas.microsoft.com/office/drawing/2014/main" id="{09B4D4B4-3882-2A8F-5C92-5ECE2204B845}"/>
              </a:ext>
            </a:extLst>
          </p:cNvPr>
          <p:cNvSpPr txBox="1"/>
          <p:nvPr/>
        </p:nvSpPr>
        <p:spPr>
          <a:xfrm>
            <a:off x="8888330" y="6567553"/>
            <a:ext cx="3929313" cy="307777"/>
          </a:xfrm>
          <a:prstGeom prst="rect">
            <a:avLst/>
          </a:prstGeom>
          <a:noFill/>
        </p:spPr>
        <p:txBody>
          <a:bodyPr wrap="square">
            <a:spAutoFit/>
          </a:bodyPr>
          <a:lstStyle/>
          <a:p>
            <a:r>
              <a:rPr lang="en-US" sz="1400" b="0" i="0" dirty="0">
                <a:solidFill>
                  <a:srgbClr val="2A2A2A"/>
                </a:solidFill>
                <a:effectLst/>
                <a:latin typeface="Source Sans Pro" panose="020B0503030403020204" pitchFamily="34" charset="0"/>
              </a:rPr>
              <a:t>Reproduced from MacInnis et al. 2018 </a:t>
            </a:r>
            <a:endParaRPr lang="en-US" sz="1400" dirty="0"/>
          </a:p>
        </p:txBody>
      </p:sp>
    </p:spTree>
    <p:extLst>
      <p:ext uri="{BB962C8B-B14F-4D97-AF65-F5344CB8AC3E}">
        <p14:creationId xmlns:p14="http://schemas.microsoft.com/office/powerpoint/2010/main" val="22955618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0F9A20-8CD4-16EB-F2E7-95A2A07207C6}"/>
              </a:ext>
            </a:extLst>
          </p:cNvPr>
          <p:cNvGrpSpPr/>
          <p:nvPr/>
        </p:nvGrpSpPr>
        <p:grpSpPr>
          <a:xfrm>
            <a:off x="685800" y="381000"/>
            <a:ext cx="10820400" cy="2743200"/>
            <a:chOff x="685800" y="381000"/>
            <a:chExt cx="10820400" cy="2743200"/>
          </a:xfrm>
        </p:grpSpPr>
        <p:sp>
          <p:nvSpPr>
            <p:cNvPr id="6" name="Rounded Rectangle 5">
              <a:extLst>
                <a:ext uri="{FF2B5EF4-FFF2-40B4-BE49-F238E27FC236}">
                  <a16:creationId xmlns:a16="http://schemas.microsoft.com/office/drawing/2014/main" id="{6C35A606-6895-E24C-A38A-A573CB787355}"/>
                </a:ext>
              </a:extLst>
            </p:cNvPr>
            <p:cNvSpPr/>
            <p:nvPr/>
          </p:nvSpPr>
          <p:spPr>
            <a:xfrm>
              <a:off x="685800" y="381000"/>
              <a:ext cx="10820400" cy="53340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 Treatment 1  |  Pro-life arguments</a:t>
              </a:r>
            </a:p>
          </p:txBody>
        </p:sp>
        <p:sp>
          <p:nvSpPr>
            <p:cNvPr id="7" name="Rounded Rectangle 6">
              <a:extLst>
                <a:ext uri="{FF2B5EF4-FFF2-40B4-BE49-F238E27FC236}">
                  <a16:creationId xmlns:a16="http://schemas.microsoft.com/office/drawing/2014/main" id="{599A2432-E880-CF72-983B-260B1B3B5598}"/>
                </a:ext>
              </a:extLst>
            </p:cNvPr>
            <p:cNvSpPr/>
            <p:nvPr/>
          </p:nvSpPr>
          <p:spPr>
            <a:xfrm>
              <a:off x="685800" y="1066800"/>
              <a:ext cx="10820400" cy="20574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i="1" dirty="0">
                  <a:solidFill>
                    <a:schemeClr val="accent1">
                      <a:lumMod val="50000"/>
                    </a:schemeClr>
                  </a:solidFill>
                </a:rPr>
                <a:t>Next, we would like to ask how convincing you find a series of things people have said about whether abortion should or should not be legal…</a:t>
              </a:r>
            </a:p>
            <a:p>
              <a:pPr marL="342900" indent="-342900">
                <a:buFont typeface="Arial" panose="020B0604020202020204" pitchFamily="34" charset="0"/>
                <a:buChar char="•"/>
              </a:pPr>
              <a:r>
                <a:rPr lang="en-US" dirty="0">
                  <a:solidFill>
                    <a:schemeClr val="accent1">
                      <a:lumMod val="50000"/>
                    </a:schemeClr>
                  </a:solidFill>
                </a:rPr>
                <a:t>Negative psychological consequences </a:t>
              </a:r>
              <a:r>
                <a:rPr lang="en-US" sz="1600" dirty="0">
                  <a:solidFill>
                    <a:schemeClr val="accent1">
                      <a:lumMod val="50000"/>
                    </a:schemeClr>
                  </a:solidFill>
                </a:rPr>
                <a:t>(Post Abortion Stress Syndrome)</a:t>
              </a:r>
            </a:p>
            <a:p>
              <a:pPr marL="342900" indent="-342900">
                <a:buFont typeface="Arial" panose="020B0604020202020204" pitchFamily="34" charset="0"/>
                <a:buChar char="•"/>
              </a:pPr>
              <a:r>
                <a:rPr lang="en-US" dirty="0">
                  <a:solidFill>
                    <a:schemeClr val="accent1">
                      <a:lumMod val="50000"/>
                    </a:schemeClr>
                  </a:solidFill>
                </a:rPr>
                <a:t>Negative physical consequences </a:t>
              </a:r>
              <a:r>
                <a:rPr lang="en-US" sz="1600" dirty="0">
                  <a:solidFill>
                    <a:schemeClr val="accent1">
                      <a:lumMod val="50000"/>
                    </a:schemeClr>
                  </a:solidFill>
                </a:rPr>
                <a:t>(increased risk of infection, blood clots, sterility, breast cancer)</a:t>
              </a:r>
            </a:p>
            <a:p>
              <a:pPr marL="342900" indent="-342900">
                <a:buFont typeface="Arial" panose="020B0604020202020204" pitchFamily="34" charset="0"/>
                <a:buChar char="•"/>
              </a:pPr>
              <a:r>
                <a:rPr lang="en-US" dirty="0">
                  <a:solidFill>
                    <a:schemeClr val="accent1">
                      <a:lumMod val="50000"/>
                    </a:schemeClr>
                  </a:solidFill>
                </a:rPr>
                <a:t>Possibility of fetal pain</a:t>
              </a:r>
            </a:p>
            <a:p>
              <a:pPr marL="342900" indent="-342900">
                <a:buFont typeface="Arial" panose="020B0604020202020204" pitchFamily="34" charset="0"/>
                <a:buChar char="•"/>
              </a:pPr>
              <a:r>
                <a:rPr lang="en-US" dirty="0">
                  <a:solidFill>
                    <a:schemeClr val="accent1">
                      <a:lumMod val="50000"/>
                    </a:schemeClr>
                  </a:solidFill>
                </a:rPr>
                <a:t>Murder equivalence argument</a:t>
              </a:r>
            </a:p>
          </p:txBody>
        </p:sp>
      </p:grpSp>
      <p:grpSp>
        <p:nvGrpSpPr>
          <p:cNvPr id="12" name="Group 11">
            <a:extLst>
              <a:ext uri="{FF2B5EF4-FFF2-40B4-BE49-F238E27FC236}">
                <a16:creationId xmlns:a16="http://schemas.microsoft.com/office/drawing/2014/main" id="{43197C34-18A2-ED49-8338-73C5DAF2EA8B}"/>
              </a:ext>
            </a:extLst>
          </p:cNvPr>
          <p:cNvGrpSpPr/>
          <p:nvPr/>
        </p:nvGrpSpPr>
        <p:grpSpPr>
          <a:xfrm>
            <a:off x="711200" y="3657600"/>
            <a:ext cx="10845800" cy="2819400"/>
            <a:chOff x="685800" y="381000"/>
            <a:chExt cx="10845800" cy="2819400"/>
          </a:xfrm>
        </p:grpSpPr>
        <p:sp>
          <p:nvSpPr>
            <p:cNvPr id="13" name="Rounded Rectangle 12">
              <a:extLst>
                <a:ext uri="{FF2B5EF4-FFF2-40B4-BE49-F238E27FC236}">
                  <a16:creationId xmlns:a16="http://schemas.microsoft.com/office/drawing/2014/main" id="{238CC6BA-5997-CA90-F592-4540CABADCD4}"/>
                </a:ext>
              </a:extLst>
            </p:cNvPr>
            <p:cNvSpPr/>
            <p:nvPr/>
          </p:nvSpPr>
          <p:spPr>
            <a:xfrm>
              <a:off x="685800" y="381000"/>
              <a:ext cx="10820400" cy="53340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 Treatment 2  |  Pro-choice arguments</a:t>
              </a:r>
            </a:p>
          </p:txBody>
        </p:sp>
        <p:sp>
          <p:nvSpPr>
            <p:cNvPr id="14" name="Rounded Rectangle 13">
              <a:extLst>
                <a:ext uri="{FF2B5EF4-FFF2-40B4-BE49-F238E27FC236}">
                  <a16:creationId xmlns:a16="http://schemas.microsoft.com/office/drawing/2014/main" id="{2C350AD3-8867-E336-99B3-109278381116}"/>
                </a:ext>
              </a:extLst>
            </p:cNvPr>
            <p:cNvSpPr/>
            <p:nvPr/>
          </p:nvSpPr>
          <p:spPr>
            <a:xfrm>
              <a:off x="711200" y="1066800"/>
              <a:ext cx="10820400" cy="21336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i="1" dirty="0">
                  <a:solidFill>
                    <a:schemeClr val="accent1">
                      <a:lumMod val="50000"/>
                    </a:schemeClr>
                  </a:solidFill>
                </a:rPr>
                <a:t>Next, we would like to ask how convincing you find a series of things people have said about whether abortion should or should not be legal…</a:t>
              </a:r>
            </a:p>
            <a:p>
              <a:pPr marL="342900" indent="-342900">
                <a:buFont typeface="Arial" panose="020B0604020202020204" pitchFamily="34" charset="0"/>
                <a:buChar char="•"/>
              </a:pPr>
              <a:r>
                <a:rPr lang="en-US" dirty="0">
                  <a:solidFill>
                    <a:schemeClr val="accent1">
                      <a:lumMod val="50000"/>
                    </a:schemeClr>
                  </a:solidFill>
                </a:rPr>
                <a:t>Issues faced by unwanted children and their mothers</a:t>
              </a:r>
              <a:endParaRPr lang="en-US" sz="1600" dirty="0">
                <a:solidFill>
                  <a:schemeClr val="accent1">
                    <a:lumMod val="50000"/>
                  </a:schemeClr>
                </a:solidFill>
              </a:endParaRPr>
            </a:p>
            <a:p>
              <a:pPr marL="342900" indent="-342900">
                <a:buFont typeface="Arial" panose="020B0604020202020204" pitchFamily="34" charset="0"/>
                <a:buChar char="•"/>
              </a:pPr>
              <a:r>
                <a:rPr lang="en-US" dirty="0">
                  <a:solidFill>
                    <a:schemeClr val="accent1">
                      <a:lumMod val="50000"/>
                    </a:schemeClr>
                  </a:solidFill>
                </a:rPr>
                <a:t>Safety and medical risks of illegal abortions</a:t>
              </a:r>
              <a:endParaRPr lang="en-US" sz="1600" dirty="0">
                <a:solidFill>
                  <a:schemeClr val="accent1">
                    <a:lumMod val="50000"/>
                  </a:schemeClr>
                </a:solidFill>
              </a:endParaRPr>
            </a:p>
            <a:p>
              <a:pPr marL="342900" indent="-342900">
                <a:buFont typeface="Arial" panose="020B0604020202020204" pitchFamily="34" charset="0"/>
                <a:buChar char="•"/>
              </a:pPr>
              <a:r>
                <a:rPr lang="en-US" dirty="0">
                  <a:solidFill>
                    <a:schemeClr val="accent1">
                      <a:lumMod val="50000"/>
                    </a:schemeClr>
                  </a:solidFill>
                </a:rPr>
                <a:t>Women’s right to choose for her body</a:t>
              </a:r>
            </a:p>
            <a:p>
              <a:pPr marL="342900" indent="-342900">
                <a:buFont typeface="Arial" panose="020B0604020202020204" pitchFamily="34" charset="0"/>
                <a:buChar char="•"/>
              </a:pPr>
              <a:r>
                <a:rPr lang="en-US" dirty="0">
                  <a:solidFill>
                    <a:schemeClr val="accent1">
                      <a:lumMod val="50000"/>
                    </a:schemeClr>
                  </a:solidFill>
                </a:rPr>
                <a:t>Lack of early fetal brain activity</a:t>
              </a:r>
            </a:p>
          </p:txBody>
        </p:sp>
      </p:grpSp>
    </p:spTree>
    <p:extLst>
      <p:ext uri="{BB962C8B-B14F-4D97-AF65-F5344CB8AC3E}">
        <p14:creationId xmlns:p14="http://schemas.microsoft.com/office/powerpoint/2010/main" val="12533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0F9A20-8CD4-16EB-F2E7-95A2A07207C6}"/>
              </a:ext>
            </a:extLst>
          </p:cNvPr>
          <p:cNvGrpSpPr/>
          <p:nvPr/>
        </p:nvGrpSpPr>
        <p:grpSpPr>
          <a:xfrm>
            <a:off x="685800" y="381000"/>
            <a:ext cx="10820400" cy="2438400"/>
            <a:chOff x="685800" y="381000"/>
            <a:chExt cx="10820400" cy="2438400"/>
          </a:xfrm>
        </p:grpSpPr>
        <p:sp>
          <p:nvSpPr>
            <p:cNvPr id="6" name="Rounded Rectangle 5">
              <a:extLst>
                <a:ext uri="{FF2B5EF4-FFF2-40B4-BE49-F238E27FC236}">
                  <a16:creationId xmlns:a16="http://schemas.microsoft.com/office/drawing/2014/main" id="{6C35A606-6895-E24C-A38A-A573CB787355}"/>
                </a:ext>
              </a:extLst>
            </p:cNvPr>
            <p:cNvSpPr/>
            <p:nvPr/>
          </p:nvSpPr>
          <p:spPr>
            <a:xfrm>
              <a:off x="685800" y="381000"/>
              <a:ext cx="10820400" cy="5334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 Treatment 3  |  U.S. is majority pro-life (i.e., not always legal)</a:t>
              </a:r>
            </a:p>
          </p:txBody>
        </p:sp>
        <p:sp>
          <p:nvSpPr>
            <p:cNvPr id="7" name="Rounded Rectangle 6">
              <a:extLst>
                <a:ext uri="{FF2B5EF4-FFF2-40B4-BE49-F238E27FC236}">
                  <a16:creationId xmlns:a16="http://schemas.microsoft.com/office/drawing/2014/main" id="{599A2432-E880-CF72-983B-260B1B3B5598}"/>
                </a:ext>
              </a:extLst>
            </p:cNvPr>
            <p:cNvSpPr/>
            <p:nvPr/>
          </p:nvSpPr>
          <p:spPr>
            <a:xfrm>
              <a:off x="685800" y="1066800"/>
              <a:ext cx="10820400" cy="1752600"/>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dirty="0">
                  <a:solidFill>
                    <a:schemeClr val="accent2">
                      <a:lumMod val="50000"/>
                    </a:schemeClr>
                  </a:solidFill>
                  <a:latin typeface="Arial" panose="020B0604020202020204" pitchFamily="34" charset="0"/>
                </a:rPr>
                <a:t>R</a:t>
              </a:r>
              <a:r>
                <a:rPr lang="en-US" sz="2000" b="0" i="0" u="none" strike="noStrike" dirty="0">
                  <a:solidFill>
                    <a:schemeClr val="accent2">
                      <a:lumMod val="50000"/>
                    </a:schemeClr>
                  </a:solidFill>
                  <a:effectLst/>
                  <a:latin typeface="Arial" panose="020B0604020202020204" pitchFamily="34" charset="0"/>
                </a:rPr>
                <a:t>ecent national survey of a representative sample of American adults by the Pew Research Center showed that a majority of Americans believe that abortion should be </a:t>
              </a:r>
              <a:r>
                <a:rPr lang="en-US" sz="2000" b="0" i="0" u="sng" dirty="0">
                  <a:solidFill>
                    <a:schemeClr val="accent2">
                      <a:lumMod val="50000"/>
                    </a:schemeClr>
                  </a:solidFill>
                  <a:effectLst/>
                  <a:latin typeface="Arial" panose="020B0604020202020204" pitchFamily="34" charset="0"/>
                </a:rPr>
                <a:t>illegal</a:t>
              </a:r>
              <a:r>
                <a:rPr lang="en-US" sz="2000" b="0" i="0" u="none" strike="noStrike" dirty="0">
                  <a:solidFill>
                    <a:schemeClr val="accent2">
                      <a:lumMod val="50000"/>
                    </a:schemeClr>
                  </a:solidFill>
                  <a:effectLst/>
                  <a:latin typeface="Arial" panose="020B0604020202020204" pitchFamily="34" charset="0"/>
                </a:rPr>
                <a:t> under most or all circumstances.  Only a minority of Americans said that abortion should be </a:t>
              </a:r>
              <a:r>
                <a:rPr lang="en-US" sz="2000" b="0" i="0" u="sng" dirty="0">
                  <a:solidFill>
                    <a:schemeClr val="accent2">
                      <a:lumMod val="50000"/>
                    </a:schemeClr>
                  </a:solidFill>
                  <a:effectLst/>
                  <a:latin typeface="Arial" panose="020B0604020202020204" pitchFamily="34" charset="0"/>
                </a:rPr>
                <a:t>legal</a:t>
              </a:r>
              <a:r>
                <a:rPr lang="en-US" sz="2000" b="0" i="0" u="none" strike="noStrike" dirty="0">
                  <a:solidFill>
                    <a:schemeClr val="accent2">
                      <a:lumMod val="50000"/>
                    </a:schemeClr>
                  </a:solidFill>
                  <a:effectLst/>
                  <a:latin typeface="Arial" panose="020B0604020202020204" pitchFamily="34" charset="0"/>
                </a:rPr>
                <a:t> in all circumstances.</a:t>
              </a:r>
              <a:endParaRPr lang="en-US" sz="2000" dirty="0">
                <a:solidFill>
                  <a:schemeClr val="accent2">
                    <a:lumMod val="50000"/>
                  </a:schemeClr>
                </a:solidFill>
              </a:endParaRPr>
            </a:p>
          </p:txBody>
        </p:sp>
      </p:grpSp>
      <p:grpSp>
        <p:nvGrpSpPr>
          <p:cNvPr id="12" name="Group 11">
            <a:extLst>
              <a:ext uri="{FF2B5EF4-FFF2-40B4-BE49-F238E27FC236}">
                <a16:creationId xmlns:a16="http://schemas.microsoft.com/office/drawing/2014/main" id="{43197C34-18A2-ED49-8338-73C5DAF2EA8B}"/>
              </a:ext>
            </a:extLst>
          </p:cNvPr>
          <p:cNvGrpSpPr/>
          <p:nvPr/>
        </p:nvGrpSpPr>
        <p:grpSpPr>
          <a:xfrm>
            <a:off x="685800" y="3581400"/>
            <a:ext cx="10862733" cy="2438400"/>
            <a:chOff x="685800" y="381000"/>
            <a:chExt cx="10862733" cy="2438400"/>
          </a:xfrm>
        </p:grpSpPr>
        <p:sp>
          <p:nvSpPr>
            <p:cNvPr id="13" name="Rounded Rectangle 12">
              <a:extLst>
                <a:ext uri="{FF2B5EF4-FFF2-40B4-BE49-F238E27FC236}">
                  <a16:creationId xmlns:a16="http://schemas.microsoft.com/office/drawing/2014/main" id="{238CC6BA-5997-CA90-F592-4540CABADCD4}"/>
                </a:ext>
              </a:extLst>
            </p:cNvPr>
            <p:cNvSpPr/>
            <p:nvPr/>
          </p:nvSpPr>
          <p:spPr>
            <a:xfrm>
              <a:off x="685800" y="381000"/>
              <a:ext cx="10820400" cy="5334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 Treatment 4  |  U.S. is majority pro-choice (i.e., not always illegal)</a:t>
              </a:r>
            </a:p>
          </p:txBody>
        </p:sp>
        <p:sp>
          <p:nvSpPr>
            <p:cNvPr id="14" name="Rounded Rectangle 13">
              <a:extLst>
                <a:ext uri="{FF2B5EF4-FFF2-40B4-BE49-F238E27FC236}">
                  <a16:creationId xmlns:a16="http://schemas.microsoft.com/office/drawing/2014/main" id="{2C350AD3-8867-E336-99B3-109278381116}"/>
                </a:ext>
              </a:extLst>
            </p:cNvPr>
            <p:cNvSpPr/>
            <p:nvPr/>
          </p:nvSpPr>
          <p:spPr>
            <a:xfrm>
              <a:off x="728133" y="1066800"/>
              <a:ext cx="10820400" cy="1752600"/>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dirty="0">
                  <a:solidFill>
                    <a:schemeClr val="accent2">
                      <a:lumMod val="50000"/>
                    </a:schemeClr>
                  </a:solidFill>
                  <a:latin typeface="Arial" panose="020B0604020202020204" pitchFamily="34" charset="0"/>
                </a:rPr>
                <a:t>R</a:t>
              </a:r>
              <a:r>
                <a:rPr lang="en-US" sz="2000" b="0" i="0" u="none" strike="noStrike" dirty="0">
                  <a:solidFill>
                    <a:schemeClr val="accent2">
                      <a:lumMod val="50000"/>
                    </a:schemeClr>
                  </a:solidFill>
                  <a:effectLst/>
                  <a:latin typeface="Arial" panose="020B0604020202020204" pitchFamily="34" charset="0"/>
                </a:rPr>
                <a:t>ecent national survey of a representative sample of American adults by the Pew Research Center showed that a majority of Americans believe that abortion should be </a:t>
              </a:r>
              <a:r>
                <a:rPr lang="en-US" sz="2000" b="0" i="0" u="sng" dirty="0">
                  <a:solidFill>
                    <a:schemeClr val="accent2">
                      <a:lumMod val="50000"/>
                    </a:schemeClr>
                  </a:solidFill>
                  <a:effectLst/>
                  <a:latin typeface="Arial" panose="020B0604020202020204" pitchFamily="34" charset="0"/>
                </a:rPr>
                <a:t>legal</a:t>
              </a:r>
              <a:r>
                <a:rPr lang="en-US" sz="2000" b="0" i="0" u="none" strike="noStrike" dirty="0">
                  <a:solidFill>
                    <a:schemeClr val="accent2">
                      <a:lumMod val="50000"/>
                    </a:schemeClr>
                  </a:solidFill>
                  <a:effectLst/>
                  <a:latin typeface="Arial" panose="020B0604020202020204" pitchFamily="34" charset="0"/>
                </a:rPr>
                <a:t> under most or all circumstances.  Only a minority of Americans said that abortion should be il</a:t>
              </a:r>
              <a:r>
                <a:rPr lang="en-US" sz="2000" b="0" i="0" u="sng" dirty="0">
                  <a:solidFill>
                    <a:schemeClr val="accent2">
                      <a:lumMod val="50000"/>
                    </a:schemeClr>
                  </a:solidFill>
                  <a:effectLst/>
                  <a:latin typeface="Arial" panose="020B0604020202020204" pitchFamily="34" charset="0"/>
                </a:rPr>
                <a:t>legal</a:t>
              </a:r>
              <a:r>
                <a:rPr lang="en-US" sz="2000" b="0" i="0" u="none" strike="noStrike" dirty="0">
                  <a:solidFill>
                    <a:schemeClr val="accent2">
                      <a:lumMod val="50000"/>
                    </a:schemeClr>
                  </a:solidFill>
                  <a:effectLst/>
                  <a:latin typeface="Arial" panose="020B0604020202020204" pitchFamily="34" charset="0"/>
                </a:rPr>
                <a:t> in all circumstances.</a:t>
              </a:r>
              <a:endParaRPr lang="en-US" sz="2000" dirty="0">
                <a:solidFill>
                  <a:schemeClr val="accent2">
                    <a:lumMod val="50000"/>
                  </a:schemeClr>
                </a:solidFill>
              </a:endParaRPr>
            </a:p>
          </p:txBody>
        </p:sp>
      </p:grpSp>
    </p:spTree>
    <p:extLst>
      <p:ext uri="{BB962C8B-B14F-4D97-AF65-F5344CB8AC3E}">
        <p14:creationId xmlns:p14="http://schemas.microsoft.com/office/powerpoint/2010/main" val="69138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AC94-4801-FBCB-AF2D-0DA463F84244}"/>
              </a:ext>
            </a:extLst>
          </p:cNvPr>
          <p:cNvSpPr>
            <a:spLocks noGrp="1"/>
          </p:cNvSpPr>
          <p:nvPr>
            <p:ph type="title"/>
          </p:nvPr>
        </p:nvSpPr>
        <p:spPr>
          <a:xfrm>
            <a:off x="829733" y="274637"/>
            <a:ext cx="10515600" cy="1325563"/>
          </a:xfrm>
        </p:spPr>
        <p:txBody>
          <a:bodyPr>
            <a:normAutofit/>
          </a:bodyPr>
          <a:lstStyle/>
          <a:p>
            <a:r>
              <a:rPr lang="en-US" sz="5400" dirty="0"/>
              <a:t>Manipulation check</a:t>
            </a:r>
          </a:p>
        </p:txBody>
      </p:sp>
      <p:sp>
        <p:nvSpPr>
          <p:cNvPr id="17" name="Rounded Rectangle 16">
            <a:extLst>
              <a:ext uri="{FF2B5EF4-FFF2-40B4-BE49-F238E27FC236}">
                <a16:creationId xmlns:a16="http://schemas.microsoft.com/office/drawing/2014/main" id="{47E8D3EB-ED02-B735-4D6D-833EA7F8788F}"/>
              </a:ext>
            </a:extLst>
          </p:cNvPr>
          <p:cNvSpPr/>
          <p:nvPr/>
        </p:nvSpPr>
        <p:spPr>
          <a:xfrm>
            <a:off x="990600" y="1798637"/>
            <a:ext cx="10857359" cy="3810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What percent of American adults do you think believe that abortion should be…</a:t>
            </a:r>
          </a:p>
          <a:p>
            <a:pPr marL="285750" indent="-285750">
              <a:buFont typeface="Arial" panose="020B0604020202020204" pitchFamily="34" charset="0"/>
              <a:buChar char="•"/>
            </a:pPr>
            <a:r>
              <a:rPr lang="en-US" sz="3600" dirty="0"/>
              <a:t>Legal in all circumstances?   ______%</a:t>
            </a:r>
          </a:p>
          <a:p>
            <a:pPr marL="285750" indent="-285750">
              <a:buFont typeface="Arial" panose="020B0604020202020204" pitchFamily="34" charset="0"/>
              <a:buChar char="•"/>
            </a:pPr>
            <a:r>
              <a:rPr lang="en-US" sz="3600" dirty="0"/>
              <a:t>Legal in some circumstances &amp; illegal in other circumstances?   ______%</a:t>
            </a:r>
          </a:p>
          <a:p>
            <a:pPr marL="285750" indent="-285750">
              <a:buFont typeface="Arial" panose="020B0604020202020204" pitchFamily="34" charset="0"/>
              <a:buChar char="•"/>
            </a:pPr>
            <a:r>
              <a:rPr lang="en-US" sz="3600" dirty="0"/>
              <a:t>Illegal in all circumstances?   ______%</a:t>
            </a:r>
          </a:p>
        </p:txBody>
      </p:sp>
    </p:spTree>
    <p:extLst>
      <p:ext uri="{BB962C8B-B14F-4D97-AF65-F5344CB8AC3E}">
        <p14:creationId xmlns:p14="http://schemas.microsoft.com/office/powerpoint/2010/main" val="32370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of different colored bars&#10;&#10;Description automatically generated">
            <a:extLst>
              <a:ext uri="{FF2B5EF4-FFF2-40B4-BE49-F238E27FC236}">
                <a16:creationId xmlns:a16="http://schemas.microsoft.com/office/drawing/2014/main" id="{51C26851-68D5-A900-A369-AD5CC5E2498F}"/>
              </a:ext>
            </a:extLst>
          </p:cNvPr>
          <p:cNvPicPr>
            <a:picLocks noChangeAspect="1"/>
          </p:cNvPicPr>
          <p:nvPr/>
        </p:nvPicPr>
        <p:blipFill>
          <a:blip r:embed="rId3"/>
          <a:stretch>
            <a:fillRect/>
          </a:stretch>
        </p:blipFill>
        <p:spPr>
          <a:xfrm>
            <a:off x="838199" y="64008"/>
            <a:ext cx="10515601" cy="6729984"/>
          </a:xfrm>
          <a:prstGeom prst="rect">
            <a:avLst/>
          </a:prstGeom>
        </p:spPr>
      </p:pic>
    </p:spTree>
    <p:extLst>
      <p:ext uri="{BB962C8B-B14F-4D97-AF65-F5344CB8AC3E}">
        <p14:creationId xmlns:p14="http://schemas.microsoft.com/office/powerpoint/2010/main" val="42834690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AC94-4801-FBCB-AF2D-0DA463F84244}"/>
              </a:ext>
            </a:extLst>
          </p:cNvPr>
          <p:cNvSpPr>
            <a:spLocks noGrp="1"/>
          </p:cNvSpPr>
          <p:nvPr>
            <p:ph type="title"/>
          </p:nvPr>
        </p:nvSpPr>
        <p:spPr>
          <a:xfrm>
            <a:off x="829733" y="-104112"/>
            <a:ext cx="10515600" cy="1325563"/>
          </a:xfrm>
        </p:spPr>
        <p:txBody>
          <a:bodyPr>
            <a:normAutofit/>
          </a:bodyPr>
          <a:lstStyle/>
          <a:p>
            <a:r>
              <a:rPr lang="en-US" sz="3600" dirty="0"/>
              <a:t>Policy preference and attitude strength</a:t>
            </a:r>
          </a:p>
        </p:txBody>
      </p:sp>
      <p:sp>
        <p:nvSpPr>
          <p:cNvPr id="14" name="Rounded Rectangle 13">
            <a:extLst>
              <a:ext uri="{FF2B5EF4-FFF2-40B4-BE49-F238E27FC236}">
                <a16:creationId xmlns:a16="http://schemas.microsoft.com/office/drawing/2014/main" id="{16E5C645-A1AB-4D31-9FB8-9F7F39B028F5}"/>
              </a:ext>
            </a:extLst>
          </p:cNvPr>
          <p:cNvSpPr/>
          <p:nvPr/>
        </p:nvSpPr>
        <p:spPr>
          <a:xfrm>
            <a:off x="829733" y="1076051"/>
            <a:ext cx="10363200" cy="1080030"/>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Do you believe that a pregnant woman having an abortion should be legal in all circumstances, legal in some specific circumstances and illegal in other circumstances, or should it never be legal?</a:t>
            </a:r>
          </a:p>
        </p:txBody>
      </p:sp>
      <p:sp>
        <p:nvSpPr>
          <p:cNvPr id="15" name="Rounded Rectangle 14">
            <a:extLst>
              <a:ext uri="{FF2B5EF4-FFF2-40B4-BE49-F238E27FC236}">
                <a16:creationId xmlns:a16="http://schemas.microsoft.com/office/drawing/2014/main" id="{3E78F83A-D715-914D-2CD0-58CCF674C27B}"/>
              </a:ext>
            </a:extLst>
          </p:cNvPr>
          <p:cNvSpPr/>
          <p:nvPr/>
        </p:nvSpPr>
        <p:spPr>
          <a:xfrm>
            <a:off x="829733" y="2422251"/>
            <a:ext cx="10363200" cy="1080030"/>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0" i="0" u="none" strike="noStrike" dirty="0">
                <a:solidFill>
                  <a:schemeClr val="bg1"/>
                </a:solidFill>
                <a:effectLst/>
              </a:rPr>
              <a:t>How strong are your feelings about that - extremely strong, very strong, moderately strong, slightly strong, or not strong at all?</a:t>
            </a:r>
            <a:endParaRPr lang="en-US" dirty="0">
              <a:solidFill>
                <a:schemeClr val="bg1"/>
              </a:solidFill>
            </a:endParaRPr>
          </a:p>
        </p:txBody>
      </p:sp>
      <p:sp>
        <p:nvSpPr>
          <p:cNvPr id="16" name="Rounded Rectangle 15">
            <a:extLst>
              <a:ext uri="{FF2B5EF4-FFF2-40B4-BE49-F238E27FC236}">
                <a16:creationId xmlns:a16="http://schemas.microsoft.com/office/drawing/2014/main" id="{260FA2C5-20AA-03F0-6280-C73B52A96BA3}"/>
              </a:ext>
            </a:extLst>
          </p:cNvPr>
          <p:cNvSpPr/>
          <p:nvPr/>
        </p:nvSpPr>
        <p:spPr>
          <a:xfrm>
            <a:off x="829733" y="3768451"/>
            <a:ext cx="10363200" cy="1080030"/>
          </a:xfrm>
          <a:prstGeom prst="roundRect">
            <a:avLst/>
          </a:prstGeom>
          <a:solidFill>
            <a:srgbClr val="498A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How important is the issue of abortion to you personally – extremely important, very importantly, moderately important, slightly important, or not at all important?</a:t>
            </a:r>
          </a:p>
        </p:txBody>
      </p:sp>
    </p:spTree>
    <p:extLst>
      <p:ext uri="{BB962C8B-B14F-4D97-AF65-F5344CB8AC3E}">
        <p14:creationId xmlns:p14="http://schemas.microsoft.com/office/powerpoint/2010/main" val="24944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AC94-4801-FBCB-AF2D-0DA463F84244}"/>
              </a:ext>
            </a:extLst>
          </p:cNvPr>
          <p:cNvSpPr>
            <a:spLocks noGrp="1"/>
          </p:cNvSpPr>
          <p:nvPr>
            <p:ph type="title"/>
          </p:nvPr>
        </p:nvSpPr>
        <p:spPr>
          <a:xfrm>
            <a:off x="829733" y="-104112"/>
            <a:ext cx="10515600" cy="1325563"/>
          </a:xfrm>
        </p:spPr>
        <p:txBody>
          <a:bodyPr>
            <a:normAutofit/>
          </a:bodyPr>
          <a:lstStyle/>
          <a:p>
            <a:r>
              <a:rPr lang="en-US" sz="3600" dirty="0"/>
              <a:t>Policy preferences and attitude strength</a:t>
            </a:r>
          </a:p>
        </p:txBody>
      </p:sp>
      <p:sp>
        <p:nvSpPr>
          <p:cNvPr id="14" name="Rounded Rectangle 13">
            <a:extLst>
              <a:ext uri="{FF2B5EF4-FFF2-40B4-BE49-F238E27FC236}">
                <a16:creationId xmlns:a16="http://schemas.microsoft.com/office/drawing/2014/main" id="{16E5C645-A1AB-4D31-9FB8-9F7F39B028F5}"/>
              </a:ext>
            </a:extLst>
          </p:cNvPr>
          <p:cNvSpPr/>
          <p:nvPr/>
        </p:nvSpPr>
        <p:spPr>
          <a:xfrm>
            <a:off x="829733" y="1076051"/>
            <a:ext cx="10363200" cy="1080030"/>
          </a:xfrm>
          <a:prstGeom prst="roundRect">
            <a:avLst/>
          </a:prstGeom>
          <a:solidFill>
            <a:schemeClr val="tx2">
              <a:lumMod val="75000"/>
              <a:lumOff val="25000"/>
              <a:alpha val="120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Do you believe that a pregnant woman having an abortion should be legal in all circumstances, legal in some specific circumstances and illegal in other circumstances, or should it never be legal?</a:t>
            </a:r>
          </a:p>
        </p:txBody>
      </p:sp>
      <p:sp>
        <p:nvSpPr>
          <p:cNvPr id="15" name="Rounded Rectangle 14">
            <a:extLst>
              <a:ext uri="{FF2B5EF4-FFF2-40B4-BE49-F238E27FC236}">
                <a16:creationId xmlns:a16="http://schemas.microsoft.com/office/drawing/2014/main" id="{3E78F83A-D715-914D-2CD0-58CCF674C27B}"/>
              </a:ext>
            </a:extLst>
          </p:cNvPr>
          <p:cNvSpPr/>
          <p:nvPr/>
        </p:nvSpPr>
        <p:spPr>
          <a:xfrm>
            <a:off x="829733" y="2422251"/>
            <a:ext cx="10363200" cy="1080030"/>
          </a:xfrm>
          <a:prstGeom prst="roundRect">
            <a:avLst/>
          </a:prstGeom>
          <a:solidFill>
            <a:schemeClr val="tx2">
              <a:lumMod val="90000"/>
              <a:lumOff val="1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0" i="0" u="none" strike="noStrike" dirty="0">
                <a:solidFill>
                  <a:schemeClr val="bg1"/>
                </a:solidFill>
                <a:effectLst/>
              </a:rPr>
              <a:t>How strong are your feelings about that - extremely strong, very strong, moderately strong, slightly strong, or not strong at all?</a:t>
            </a:r>
            <a:endParaRPr lang="en-US" dirty="0">
              <a:solidFill>
                <a:schemeClr val="bg1"/>
              </a:solidFill>
            </a:endParaRPr>
          </a:p>
        </p:txBody>
      </p:sp>
      <p:sp>
        <p:nvSpPr>
          <p:cNvPr id="16" name="Rounded Rectangle 15">
            <a:extLst>
              <a:ext uri="{FF2B5EF4-FFF2-40B4-BE49-F238E27FC236}">
                <a16:creationId xmlns:a16="http://schemas.microsoft.com/office/drawing/2014/main" id="{260FA2C5-20AA-03F0-6280-C73B52A96BA3}"/>
              </a:ext>
            </a:extLst>
          </p:cNvPr>
          <p:cNvSpPr/>
          <p:nvPr/>
        </p:nvSpPr>
        <p:spPr>
          <a:xfrm>
            <a:off x="829733" y="3768451"/>
            <a:ext cx="10363200" cy="1080030"/>
          </a:xfrm>
          <a:prstGeom prst="roundRect">
            <a:avLst/>
          </a:prstGeom>
          <a:solidFill>
            <a:srgbClr val="498A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How important is the issue of abortion to you personally – extremely important, very importantly, moderately important, slightly important, or not at all important?</a:t>
            </a:r>
          </a:p>
        </p:txBody>
      </p:sp>
      <p:sp>
        <p:nvSpPr>
          <p:cNvPr id="3" name="Rounded Rectangle 2">
            <a:extLst>
              <a:ext uri="{FF2B5EF4-FFF2-40B4-BE49-F238E27FC236}">
                <a16:creationId xmlns:a16="http://schemas.microsoft.com/office/drawing/2014/main" id="{CCA26CB1-8F52-A753-E202-CE06AA6799A5}"/>
              </a:ext>
            </a:extLst>
          </p:cNvPr>
          <p:cNvSpPr/>
          <p:nvPr/>
        </p:nvSpPr>
        <p:spPr>
          <a:xfrm>
            <a:off x="846667" y="1076051"/>
            <a:ext cx="10363200" cy="1080030"/>
          </a:xfrm>
          <a:prstGeom prst="roundRect">
            <a:avLst/>
          </a:prstGeom>
          <a:solidFill>
            <a:schemeClr val="tx2">
              <a:lumMod val="75000"/>
              <a:lumOff val="25000"/>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NO SIGNIFICANT TREATMENT EFFECTS</a:t>
            </a:r>
          </a:p>
        </p:txBody>
      </p:sp>
      <p:sp>
        <p:nvSpPr>
          <p:cNvPr id="4" name="Rounded Rectangle 3">
            <a:extLst>
              <a:ext uri="{FF2B5EF4-FFF2-40B4-BE49-F238E27FC236}">
                <a16:creationId xmlns:a16="http://schemas.microsoft.com/office/drawing/2014/main" id="{E462A8F9-A5F2-A170-6482-85425501D50C}"/>
              </a:ext>
            </a:extLst>
          </p:cNvPr>
          <p:cNvSpPr/>
          <p:nvPr/>
        </p:nvSpPr>
        <p:spPr>
          <a:xfrm>
            <a:off x="846667" y="2422251"/>
            <a:ext cx="10363200" cy="1080030"/>
          </a:xfrm>
          <a:prstGeom prst="roundRect">
            <a:avLst/>
          </a:prstGeom>
          <a:solidFill>
            <a:schemeClr val="tx2">
              <a:lumMod val="75000"/>
              <a:lumOff val="25000"/>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NO SIGNIFICANT TREATMENT EFFECTS</a:t>
            </a:r>
          </a:p>
        </p:txBody>
      </p:sp>
    </p:spTree>
    <p:extLst>
      <p:ext uri="{BB962C8B-B14F-4D97-AF65-F5344CB8AC3E}">
        <p14:creationId xmlns:p14="http://schemas.microsoft.com/office/powerpoint/2010/main" val="27617736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different colored bars&#10;&#10;Description automatically generated">
            <a:extLst>
              <a:ext uri="{FF2B5EF4-FFF2-40B4-BE49-F238E27FC236}">
                <a16:creationId xmlns:a16="http://schemas.microsoft.com/office/drawing/2014/main" id="{FD26FAB2-5E92-0663-A17B-06D3080C7930}"/>
              </a:ext>
            </a:extLst>
          </p:cNvPr>
          <p:cNvPicPr>
            <a:picLocks noChangeAspect="1"/>
          </p:cNvPicPr>
          <p:nvPr/>
        </p:nvPicPr>
        <p:blipFill>
          <a:blip r:embed="rId3"/>
          <a:stretch>
            <a:fillRect/>
          </a:stretch>
        </p:blipFill>
        <p:spPr>
          <a:xfrm>
            <a:off x="838200" y="64008"/>
            <a:ext cx="10515600" cy="6729984"/>
          </a:xfrm>
          <a:prstGeom prst="rect">
            <a:avLst/>
          </a:prstGeom>
        </p:spPr>
      </p:pic>
    </p:spTree>
    <p:extLst>
      <p:ext uri="{BB962C8B-B14F-4D97-AF65-F5344CB8AC3E}">
        <p14:creationId xmlns:p14="http://schemas.microsoft.com/office/powerpoint/2010/main" val="10151530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3601-4CEC-3E44-B3EE-B0F4A4656C7A}"/>
              </a:ext>
            </a:extLst>
          </p:cNvPr>
          <p:cNvSpPr>
            <a:spLocks noGrp="1"/>
          </p:cNvSpPr>
          <p:nvPr>
            <p:ph type="title"/>
          </p:nvPr>
        </p:nvSpPr>
        <p:spPr>
          <a:xfrm>
            <a:off x="838200" y="600534"/>
            <a:ext cx="10515600" cy="1325563"/>
          </a:xfrm>
        </p:spPr>
        <p:txBody>
          <a:bodyPr/>
          <a:lstStyle/>
          <a:p>
            <a:r>
              <a:rPr lang="en-US" sz="4400" dirty="0"/>
              <a:t>Conclusions</a:t>
            </a:r>
            <a:endParaRPr lang="en-US" dirty="0"/>
          </a:p>
        </p:txBody>
      </p:sp>
      <p:sp>
        <p:nvSpPr>
          <p:cNvPr id="3" name="Content Placeholder 2">
            <a:extLst>
              <a:ext uri="{FF2B5EF4-FFF2-40B4-BE49-F238E27FC236}">
                <a16:creationId xmlns:a16="http://schemas.microsoft.com/office/drawing/2014/main" id="{5C8D6C30-EBC3-CB17-9101-ECA17B22A4AD}"/>
              </a:ext>
            </a:extLst>
          </p:cNvPr>
          <p:cNvSpPr>
            <a:spLocks noGrp="1"/>
          </p:cNvSpPr>
          <p:nvPr>
            <p:ph idx="1"/>
          </p:nvPr>
        </p:nvSpPr>
        <p:spPr>
          <a:xfrm>
            <a:off x="838200" y="1825625"/>
            <a:ext cx="10515600" cy="4351338"/>
          </a:xfrm>
        </p:spPr>
        <p:txBody>
          <a:bodyPr/>
          <a:lstStyle/>
          <a:p>
            <a:r>
              <a:rPr lang="en-US" dirty="0"/>
              <a:t>Probability samples are most accurate</a:t>
            </a:r>
          </a:p>
          <a:p>
            <a:r>
              <a:rPr lang="en-US" dirty="0"/>
              <a:t>Blended samples are less accurate than probability samples</a:t>
            </a:r>
          </a:p>
          <a:p>
            <a:r>
              <a:rPr lang="en-US" dirty="0"/>
              <a:t>Blended samples are more accurate than non-probability samples alone</a:t>
            </a:r>
          </a:p>
          <a:p>
            <a:r>
              <a:rPr lang="en-US" dirty="0"/>
              <a:t>Distributions of opinions differ by as much as 4 percentage points</a:t>
            </a:r>
          </a:p>
          <a:p>
            <a:r>
              <a:rPr lang="en-US" dirty="0"/>
              <a:t>Correlations between variables are usually stronger (and more positive) for probability samples than blended samples</a:t>
            </a:r>
          </a:p>
          <a:p>
            <a:r>
              <a:rPr lang="en-US" dirty="0"/>
              <a:t>Blended samples sometimes fail to detect experimental treatment effects documented by probability samples.</a:t>
            </a:r>
          </a:p>
          <a:p>
            <a:endParaRPr lang="en-US" dirty="0"/>
          </a:p>
        </p:txBody>
      </p:sp>
    </p:spTree>
    <p:extLst>
      <p:ext uri="{BB962C8B-B14F-4D97-AF65-F5344CB8AC3E}">
        <p14:creationId xmlns:p14="http://schemas.microsoft.com/office/powerpoint/2010/main" val="395901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B3601-4CEC-3E44-B3EE-B0F4A4656C7A}"/>
              </a:ext>
            </a:extLst>
          </p:cNvPr>
          <p:cNvSpPr>
            <a:spLocks noGrp="1"/>
          </p:cNvSpPr>
          <p:nvPr>
            <p:ph type="title"/>
          </p:nvPr>
        </p:nvSpPr>
        <p:spPr>
          <a:xfrm>
            <a:off x="819911" y="754054"/>
            <a:ext cx="10506455" cy="1609434"/>
          </a:xfrm>
        </p:spPr>
        <p:txBody>
          <a:bodyPr vert="horz" lIns="91440" tIns="45720" rIns="91440" bIns="45720" rtlCol="0" anchor="b">
            <a:normAutofit/>
          </a:bodyPr>
          <a:lstStyle/>
          <a:p>
            <a:r>
              <a:rPr lang="en-US" sz="8000" kern="1200" dirty="0">
                <a:solidFill>
                  <a:schemeClr val="tx1"/>
                </a:solidFill>
                <a:latin typeface="+mj-lt"/>
                <a:ea typeface="+mj-ea"/>
                <a:cs typeface="+mj-cs"/>
              </a:rPr>
              <a:t>Root Mean Squared Error</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596CEBB-86E7-BF13-FFA0-6178DA0BBB7E}"/>
              </a:ext>
            </a:extLst>
          </p:cNvPr>
          <p:cNvPicPr>
            <a:picLocks noChangeAspect="1"/>
          </p:cNvPicPr>
          <p:nvPr/>
        </p:nvPicPr>
        <p:blipFill>
          <a:blip r:embed="rId3"/>
          <a:stretch>
            <a:fillRect/>
          </a:stretch>
        </p:blipFill>
        <p:spPr>
          <a:xfrm>
            <a:off x="588264" y="2218509"/>
            <a:ext cx="11201400" cy="857413"/>
          </a:xfrm>
          <a:prstGeom prst="rect">
            <a:avLst/>
          </a:prstGeom>
        </p:spPr>
      </p:pic>
      <p:pic>
        <p:nvPicPr>
          <p:cNvPr id="12" name="Picture 11" descr="A white background with black and white clouds&#10;&#10;Description automatically generated">
            <a:extLst>
              <a:ext uri="{FF2B5EF4-FFF2-40B4-BE49-F238E27FC236}">
                <a16:creationId xmlns:a16="http://schemas.microsoft.com/office/drawing/2014/main" id="{2D3379A7-9300-D406-1DFC-A8A2EDEBEBBB}"/>
              </a:ext>
            </a:extLst>
          </p:cNvPr>
          <p:cNvPicPr>
            <a:picLocks noChangeAspect="1"/>
          </p:cNvPicPr>
          <p:nvPr/>
        </p:nvPicPr>
        <p:blipFill>
          <a:blip r:embed="rId4"/>
          <a:stretch>
            <a:fillRect/>
          </a:stretch>
        </p:blipFill>
        <p:spPr>
          <a:xfrm>
            <a:off x="637673" y="4073860"/>
            <a:ext cx="10710029" cy="11237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AB80DA-F7D4-315B-80F5-E6ECD52AE462}"/>
                  </a:ext>
                </a:extLst>
              </p:cNvPr>
              <p:cNvSpPr txBox="1"/>
              <p:nvPr/>
            </p:nvSpPr>
            <p:spPr>
              <a:xfrm>
                <a:off x="-204657" y="3186390"/>
                <a:ext cx="8761476" cy="245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5400" i="1" smtClean="0">
                              <a:latin typeface="Cambria Math" panose="02040503050406030204" pitchFamily="18" charset="0"/>
                            </a:rPr>
                          </m:ctrlPr>
                        </m:radPr>
                        <m:deg/>
                        <m:e>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𝑛</m:t>
                              </m:r>
                            </m:den>
                          </m:f>
                          <m:r>
                            <a:rPr lang="en-US" sz="5400" b="0" i="1" smtClean="0">
                              <a:latin typeface="Cambria Math" panose="02040503050406030204" pitchFamily="18" charset="0"/>
                            </a:rPr>
                            <m:t> </m:t>
                          </m:r>
                          <m:nary>
                            <m:naryPr>
                              <m:chr m:val="∑"/>
                              <m:limLoc m:val="subSup"/>
                              <m:ctrlPr>
                                <a:rPr lang="en-US" sz="5400" b="0" i="1" smtClean="0">
                                  <a:latin typeface="Cambria Math" panose="02040503050406030204" pitchFamily="18" charset="0"/>
                                </a:rPr>
                              </m:ctrlPr>
                            </m:naryPr>
                            <m:sub>
                              <m:r>
                                <m:rPr>
                                  <m:brk m:alnAt="25"/>
                                </m:rPr>
                                <a:rPr lang="en-US" sz="5400" b="0" i="1" smtClean="0">
                                  <a:latin typeface="Cambria Math" panose="02040503050406030204" pitchFamily="18" charset="0"/>
                                </a:rPr>
                                <m:t>𝑖</m:t>
                              </m:r>
                              <m:r>
                                <a:rPr lang="en-US" sz="5400" b="0" i="1" smtClean="0">
                                  <a:latin typeface="Cambria Math" panose="02040503050406030204" pitchFamily="18" charset="0"/>
                                </a:rPr>
                                <m:t>=1</m:t>
                              </m:r>
                            </m:sub>
                            <m:sup>
                              <m:r>
                                <a:rPr lang="en-US" sz="5400" b="0" i="1" smtClean="0">
                                  <a:latin typeface="Cambria Math" panose="02040503050406030204" pitchFamily="18" charset="0"/>
                                </a:rPr>
                                <m:t>𝑛</m:t>
                              </m:r>
                            </m:sup>
                            <m:e>
                              <m:sSup>
                                <m:sSupPr>
                                  <m:ctrlPr>
                                    <a:rPr lang="en-US" sz="5400" b="0" i="1" smtClean="0">
                                      <a:latin typeface="Cambria Math" panose="02040503050406030204" pitchFamily="18" charset="0"/>
                                    </a:rPr>
                                  </m:ctrlPr>
                                </m:sSupPr>
                                <m:e>
                                  <m:r>
                                    <a:rPr lang="en-US" sz="5400" b="0" i="1" smtClean="0">
                                      <a:latin typeface="Cambria Math" panose="02040503050406030204" pitchFamily="18" charset="0"/>
                                    </a:rPr>
                                    <m:t>)</m:t>
                                  </m:r>
                                  <m:d>
                                    <m:dPr>
                                      <m:ctrlPr>
                                        <a:rPr lang="en-US" sz="5400" b="0" i="1" smtClean="0">
                                          <a:latin typeface="Cambria Math" panose="02040503050406030204" pitchFamily="18" charset="0"/>
                                        </a:rPr>
                                      </m:ctrlPr>
                                    </m:dPr>
                                    <m:e>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𝑦</m:t>
                                          </m:r>
                                        </m:e>
                                        <m:sub>
                                          <m:r>
                                            <a:rPr lang="en-US" sz="5400" b="0" i="1" smtClean="0">
                                              <a:latin typeface="Cambria Math" panose="02040503050406030204" pitchFamily="18" charset="0"/>
                                            </a:rPr>
                                            <m:t>𝑖</m:t>
                                          </m:r>
                                        </m:sub>
                                      </m:sSub>
                                      <m:r>
                                        <a:rPr lang="en-US" sz="5400" b="0" i="1" smtClean="0">
                                          <a:latin typeface="Cambria Math" panose="02040503050406030204" pitchFamily="18" charset="0"/>
                                        </a:rPr>
                                        <m:t> −</m:t>
                                      </m:r>
                                      <m:sSub>
                                        <m:sSubPr>
                                          <m:ctrlPr>
                                            <a:rPr lang="en-US" sz="5400" b="0" i="1" smtClean="0">
                                              <a:latin typeface="Cambria Math" panose="02040503050406030204" pitchFamily="18" charset="0"/>
                                            </a:rPr>
                                          </m:ctrlPr>
                                        </m:sSubPr>
                                        <m:e>
                                          <m:acc>
                                            <m:accPr>
                                              <m:chr m:val="̂"/>
                                              <m:ctrlPr>
                                                <a:rPr lang="en-US" sz="5400" b="0" i="1" smtClean="0">
                                                  <a:latin typeface="Cambria Math" panose="02040503050406030204" pitchFamily="18" charset="0"/>
                                                </a:rPr>
                                              </m:ctrlPr>
                                            </m:accPr>
                                            <m:e>
                                              <m:r>
                                                <a:rPr lang="en-US" sz="5400" b="0" i="1" smtClean="0">
                                                  <a:latin typeface="Cambria Math" panose="02040503050406030204" pitchFamily="18" charset="0"/>
                                                </a:rPr>
                                                <m:t>𝑦</m:t>
                                              </m:r>
                                            </m:e>
                                          </m:acc>
                                        </m:e>
                                        <m:sub>
                                          <m:r>
                                            <a:rPr lang="en-US" sz="5400" b="0" i="1" smtClean="0">
                                              <a:latin typeface="Cambria Math" panose="02040503050406030204" pitchFamily="18" charset="0"/>
                                            </a:rPr>
                                            <m:t>𝑖</m:t>
                                          </m:r>
                                        </m:sub>
                                      </m:sSub>
                                    </m:e>
                                  </m:d>
                                </m:e>
                                <m:sup>
                                  <m:r>
                                    <a:rPr lang="en-US" sz="5400" b="0" i="1" smtClean="0">
                                      <a:latin typeface="Cambria Math" panose="02040503050406030204" pitchFamily="18" charset="0"/>
                                    </a:rPr>
                                    <m:t>2</m:t>
                                  </m:r>
                                </m:sup>
                              </m:sSup>
                            </m:e>
                          </m:nary>
                        </m:e>
                      </m:rad>
                    </m:oMath>
                  </m:oMathPara>
                </a14:m>
                <a:endParaRPr lang="en-US" sz="5400" dirty="0"/>
              </a:p>
            </p:txBody>
          </p:sp>
        </mc:Choice>
        <mc:Fallback xmlns="">
          <p:sp>
            <p:nvSpPr>
              <p:cNvPr id="14" name="TextBox 13">
                <a:extLst>
                  <a:ext uri="{FF2B5EF4-FFF2-40B4-BE49-F238E27FC236}">
                    <a16:creationId xmlns:a16="http://schemas.microsoft.com/office/drawing/2014/main" id="{4BAB80DA-F7D4-315B-80F5-E6ECD52AE462}"/>
                  </a:ext>
                </a:extLst>
              </p:cNvPr>
              <p:cNvSpPr txBox="1">
                <a:spLocks noRot="1" noChangeAspect="1" noMove="1" noResize="1" noEditPoints="1" noAdjustHandles="1" noChangeArrowheads="1" noChangeShapeType="1" noTextEdit="1"/>
              </p:cNvSpPr>
              <p:nvPr/>
            </p:nvSpPr>
            <p:spPr>
              <a:xfrm>
                <a:off x="-204657" y="3186390"/>
                <a:ext cx="8761476" cy="2455159"/>
              </a:xfrm>
              <a:prstGeom prst="rect">
                <a:avLst/>
              </a:prstGeom>
              <a:blipFill>
                <a:blip r:embed="rId5"/>
                <a:stretch>
                  <a:fillRect l="-1881" t="-105155" b="-1670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D23E69-60DD-DA94-07E5-E602834325D6}"/>
                  </a:ext>
                </a:extLst>
              </p:cNvPr>
              <p:cNvSpPr txBox="1"/>
              <p:nvPr/>
            </p:nvSpPr>
            <p:spPr>
              <a:xfrm>
                <a:off x="7714488" y="3086071"/>
                <a:ext cx="4075176" cy="2246769"/>
              </a:xfrm>
              <a:prstGeom prst="rect">
                <a:avLst/>
              </a:prstGeom>
              <a:noFill/>
            </p:spPr>
            <p:txBody>
              <a:bodyPr wrap="square" rtlCol="0">
                <a:spAutoFit/>
              </a:bodyPr>
              <a:lstStyle/>
              <a:p>
                <a:pPr marL="457200" indent="-4572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Sub>
                  </m:oMath>
                </a14:m>
                <a:r>
                  <a:rPr lang="en-US" sz="2400" dirty="0"/>
                  <a:t> is the actual value</a:t>
                </a:r>
              </a:p>
              <a:p>
                <a:pPr>
                  <a:lnSpc>
                    <a:spcPct val="200000"/>
                  </a:lnSpc>
                </a:pPr>
                <a:endParaRPr lang="en-US" sz="800" dirty="0"/>
              </a:p>
              <a:p>
                <a:pPr marL="457200" indent="-4572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𝑦</m:t>
                            </m:r>
                          </m:e>
                        </m:acc>
                      </m:e>
                      <m:sub>
                        <m:r>
                          <a:rPr lang="en-US" sz="2400" b="0" i="1" smtClean="0">
                            <a:latin typeface="Cambria Math" panose="02040503050406030204" pitchFamily="18" charset="0"/>
                          </a:rPr>
                          <m:t>𝑖</m:t>
                        </m:r>
                      </m:sub>
                    </m:sSub>
                  </m:oMath>
                </a14:m>
                <a:r>
                  <a:rPr lang="en-US" sz="2400" dirty="0"/>
                  <a:t> is the predicted value </a:t>
                </a:r>
                <a:r>
                  <a:rPr lang="en-US" sz="2000" dirty="0"/>
                  <a:t>(probability sample estimate) </a:t>
                </a:r>
              </a:p>
              <a:p>
                <a:endParaRPr lang="en-US" sz="800" dirty="0"/>
              </a:p>
              <a:p>
                <a:pPr marL="457200" indent="-457200">
                  <a:buFont typeface="Arial" panose="020B0604020202020204" pitchFamily="34" charset="0"/>
                  <a:buChar char="•"/>
                </a:pPr>
                <a14:m>
                  <m:oMath xmlns:m="http://schemas.openxmlformats.org/officeDocument/2006/math">
                    <m:r>
                      <a:rPr lang="en-US" sz="2400" b="0" i="1" smtClean="0">
                        <a:latin typeface="Cambria Math" panose="02040503050406030204" pitchFamily="18" charset="0"/>
                      </a:rPr>
                      <m:t>𝑛</m:t>
                    </m:r>
                  </m:oMath>
                </a14:m>
                <a:r>
                  <a:rPr lang="en-US" sz="2400" dirty="0"/>
                  <a:t> is the number of observations</a:t>
                </a:r>
              </a:p>
            </p:txBody>
          </p:sp>
        </mc:Choice>
        <mc:Fallback xmlns="">
          <p:sp>
            <p:nvSpPr>
              <p:cNvPr id="15" name="TextBox 14">
                <a:extLst>
                  <a:ext uri="{FF2B5EF4-FFF2-40B4-BE49-F238E27FC236}">
                    <a16:creationId xmlns:a16="http://schemas.microsoft.com/office/drawing/2014/main" id="{62D23E69-60DD-DA94-07E5-E602834325D6}"/>
                  </a:ext>
                </a:extLst>
              </p:cNvPr>
              <p:cNvSpPr txBox="1">
                <a:spLocks noRot="1" noChangeAspect="1" noMove="1" noResize="1" noEditPoints="1" noAdjustHandles="1" noChangeArrowheads="1" noChangeShapeType="1" noTextEdit="1"/>
              </p:cNvSpPr>
              <p:nvPr/>
            </p:nvSpPr>
            <p:spPr>
              <a:xfrm>
                <a:off x="7714488" y="3086071"/>
                <a:ext cx="4075176" cy="2246769"/>
              </a:xfrm>
              <a:prstGeom prst="rect">
                <a:avLst/>
              </a:prstGeom>
              <a:blipFill>
                <a:blip r:embed="rId6"/>
                <a:stretch>
                  <a:fillRect l="-2174" t="-1676" b="-502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F949D99-EAED-9FDE-6F4B-A437003523FF}"/>
              </a:ext>
            </a:extLst>
          </p:cNvPr>
          <p:cNvSpPr txBox="1"/>
          <p:nvPr/>
        </p:nvSpPr>
        <p:spPr>
          <a:xfrm>
            <a:off x="8888330" y="6567553"/>
            <a:ext cx="3929313" cy="307777"/>
          </a:xfrm>
          <a:prstGeom prst="rect">
            <a:avLst/>
          </a:prstGeom>
          <a:noFill/>
        </p:spPr>
        <p:txBody>
          <a:bodyPr wrap="square">
            <a:spAutoFit/>
          </a:bodyPr>
          <a:lstStyle/>
          <a:p>
            <a:r>
              <a:rPr lang="en-US" sz="1400" b="0" i="0" dirty="0">
                <a:solidFill>
                  <a:srgbClr val="2A2A2A"/>
                </a:solidFill>
                <a:effectLst/>
                <a:latin typeface="Source Sans Pro" panose="020B0503030403020204" pitchFamily="34" charset="0"/>
              </a:rPr>
              <a:t>Reproduced from MacInnis et al. 2018 </a:t>
            </a:r>
            <a:endParaRPr lang="en-US" sz="1400" dirty="0"/>
          </a:p>
        </p:txBody>
      </p:sp>
    </p:spTree>
    <p:extLst>
      <p:ext uri="{BB962C8B-B14F-4D97-AF65-F5344CB8AC3E}">
        <p14:creationId xmlns:p14="http://schemas.microsoft.com/office/powerpoint/2010/main" val="84465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A3E9C-BF07-257B-F982-757CC99F9A7C}"/>
              </a:ext>
            </a:extLst>
          </p:cNvPr>
          <p:cNvPicPr>
            <a:picLocks noChangeAspect="1"/>
          </p:cNvPicPr>
          <p:nvPr/>
        </p:nvPicPr>
        <p:blipFill rotWithShape="1">
          <a:blip r:embed="rId2"/>
          <a:srcRect l="51875" t="21111" r="8125" b="21005"/>
          <a:stretch/>
        </p:blipFill>
        <p:spPr>
          <a:xfrm>
            <a:off x="0" y="1066800"/>
            <a:ext cx="5181600" cy="4217728"/>
          </a:xfrm>
          <a:prstGeom prst="rect">
            <a:avLst/>
          </a:prstGeom>
        </p:spPr>
      </p:pic>
      <p:pic>
        <p:nvPicPr>
          <p:cNvPr id="5" name="Picture 4">
            <a:extLst>
              <a:ext uri="{FF2B5EF4-FFF2-40B4-BE49-F238E27FC236}">
                <a16:creationId xmlns:a16="http://schemas.microsoft.com/office/drawing/2014/main" id="{A826CED0-7B43-B90D-E57F-28FEA3356285}"/>
              </a:ext>
            </a:extLst>
          </p:cNvPr>
          <p:cNvPicPr>
            <a:picLocks noChangeAspect="1"/>
          </p:cNvPicPr>
          <p:nvPr/>
        </p:nvPicPr>
        <p:blipFill rotWithShape="1">
          <a:blip r:embed="rId3"/>
          <a:srcRect l="55625" t="36394" r="10000" b="25555"/>
          <a:stretch/>
        </p:blipFill>
        <p:spPr>
          <a:xfrm>
            <a:off x="4953000" y="1219200"/>
            <a:ext cx="6853383" cy="4267200"/>
          </a:xfrm>
          <a:prstGeom prst="rect">
            <a:avLst/>
          </a:prstGeom>
        </p:spPr>
      </p:pic>
      <p:sp>
        <p:nvSpPr>
          <p:cNvPr id="2" name="Oval 1">
            <a:extLst>
              <a:ext uri="{FF2B5EF4-FFF2-40B4-BE49-F238E27FC236}">
                <a16:creationId xmlns:a16="http://schemas.microsoft.com/office/drawing/2014/main" id="{9DEAAD7B-CF70-1B8D-0D0C-E3350E859228}"/>
              </a:ext>
            </a:extLst>
          </p:cNvPr>
          <p:cNvSpPr/>
          <p:nvPr/>
        </p:nvSpPr>
        <p:spPr>
          <a:xfrm>
            <a:off x="6855691" y="4480560"/>
            <a:ext cx="838200" cy="788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423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B3601-4CEC-3E44-B3EE-B0F4A4656C7A}"/>
              </a:ext>
            </a:extLst>
          </p:cNvPr>
          <p:cNvSpPr>
            <a:spLocks noGrp="1"/>
          </p:cNvSpPr>
          <p:nvPr>
            <p:ph type="title"/>
          </p:nvPr>
        </p:nvSpPr>
        <p:spPr>
          <a:xfrm>
            <a:off x="819912" y="1043230"/>
            <a:ext cx="11052048" cy="2967208"/>
          </a:xfrm>
        </p:spPr>
        <p:txBody>
          <a:bodyPr vert="horz" lIns="91440" tIns="45720" rIns="91440" bIns="45720" rtlCol="0" anchor="b">
            <a:noAutofit/>
          </a:bodyPr>
          <a:lstStyle/>
          <a:p>
            <a:r>
              <a:rPr lang="en-US" sz="6600" kern="1200" dirty="0">
                <a:solidFill>
                  <a:schemeClr val="tx1"/>
                </a:solidFill>
                <a:latin typeface="+mj-lt"/>
                <a:ea typeface="+mj-ea"/>
                <a:cs typeface="+mj-cs"/>
              </a:rPr>
              <a:t>% </a:t>
            </a:r>
            <a:r>
              <a:rPr lang="en-US" sz="6600" dirty="0"/>
              <a:t>of </a:t>
            </a:r>
            <a:r>
              <a:rPr lang="en-US" sz="6600" kern="1200" dirty="0">
                <a:solidFill>
                  <a:schemeClr val="tx1"/>
                </a:solidFill>
                <a:latin typeface="+mj-lt"/>
                <a:ea typeface="+mj-ea"/>
                <a:cs typeface="+mj-cs"/>
              </a:rPr>
              <a:t>respondents in the modal category</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796CB02-7B8B-E485-0AF5-7F561C671C0C}"/>
              </a:ext>
            </a:extLst>
          </p:cNvPr>
          <p:cNvSpPr txBox="1"/>
          <p:nvPr/>
        </p:nvSpPr>
        <p:spPr>
          <a:xfrm>
            <a:off x="819912" y="5035861"/>
            <a:ext cx="10305288" cy="1107996"/>
          </a:xfrm>
          <a:prstGeom prst="rect">
            <a:avLst/>
          </a:prstGeom>
          <a:noFill/>
        </p:spPr>
        <p:txBody>
          <a:bodyPr wrap="square" rtlCol="0">
            <a:spAutoFit/>
          </a:bodyPr>
          <a:lstStyle/>
          <a:p>
            <a:r>
              <a:rPr lang="en-US" sz="2200" dirty="0"/>
              <a:t>46 questions </a:t>
            </a:r>
          </a:p>
          <a:p>
            <a:endParaRPr lang="en-US" sz="2200" dirty="0"/>
          </a:p>
          <a:p>
            <a:r>
              <a:rPr lang="en-US" sz="2200" b="1" dirty="0"/>
              <a:t>Global</a:t>
            </a:r>
            <a:r>
              <a:rPr lang="en-US" sz="2200" dirty="0"/>
              <a:t> </a:t>
            </a:r>
            <a:r>
              <a:rPr lang="en-US" sz="2200" b="1" dirty="0"/>
              <a:t>warming</a:t>
            </a:r>
            <a:r>
              <a:rPr lang="en-US" sz="2200" dirty="0"/>
              <a:t> and </a:t>
            </a:r>
            <a:r>
              <a:rPr lang="en-US" sz="2200" b="1" dirty="0"/>
              <a:t>abortion</a:t>
            </a:r>
          </a:p>
        </p:txBody>
      </p:sp>
    </p:spTree>
    <p:extLst>
      <p:ext uri="{BB962C8B-B14F-4D97-AF65-F5344CB8AC3E}">
        <p14:creationId xmlns:p14="http://schemas.microsoft.com/office/powerpoint/2010/main" val="1718807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33DD-4032-785A-0A30-F29FAE991DBF}"/>
              </a:ext>
            </a:extLst>
          </p:cNvPr>
          <p:cNvSpPr>
            <a:spLocks noGrp="1"/>
          </p:cNvSpPr>
          <p:nvPr>
            <p:ph type="title"/>
          </p:nvPr>
        </p:nvSpPr>
        <p:spPr>
          <a:xfrm>
            <a:off x="838200" y="365125"/>
            <a:ext cx="10972800" cy="1325563"/>
          </a:xfrm>
        </p:spPr>
        <p:txBody>
          <a:bodyPr/>
          <a:lstStyle/>
          <a:p>
            <a:r>
              <a:rPr lang="en-US" dirty="0"/>
              <a:t>Examples of questions (not exact wordings)</a:t>
            </a:r>
          </a:p>
        </p:txBody>
      </p:sp>
      <p:pic>
        <p:nvPicPr>
          <p:cNvPr id="4" name="Content Placeholder 4">
            <a:extLst>
              <a:ext uri="{FF2B5EF4-FFF2-40B4-BE49-F238E27FC236}">
                <a16:creationId xmlns:a16="http://schemas.microsoft.com/office/drawing/2014/main" id="{2C9D3FE2-D8DD-E469-C9FE-04CA5CBB5B8F}"/>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609600" y="1400175"/>
            <a:ext cx="10972800" cy="850900"/>
          </a:xfrm>
          <a:prstGeom prst="rect">
            <a:avLst/>
          </a:prstGeom>
        </p:spPr>
      </p:pic>
      <p:sp>
        <p:nvSpPr>
          <p:cNvPr id="6" name="TextBox 5">
            <a:extLst>
              <a:ext uri="{FF2B5EF4-FFF2-40B4-BE49-F238E27FC236}">
                <a16:creationId xmlns:a16="http://schemas.microsoft.com/office/drawing/2014/main" id="{0FA8D1EE-23C5-C440-A8FF-111533F9872B}"/>
              </a:ext>
            </a:extLst>
          </p:cNvPr>
          <p:cNvSpPr txBox="1"/>
          <p:nvPr/>
        </p:nvSpPr>
        <p:spPr>
          <a:xfrm>
            <a:off x="5791200" y="2408962"/>
            <a:ext cx="9601200" cy="923330"/>
          </a:xfrm>
          <a:prstGeom prst="rect">
            <a:avLst/>
          </a:prstGeom>
          <a:noFill/>
        </p:spPr>
        <p:txBody>
          <a:bodyPr wrap="square">
            <a:spAutoFit/>
          </a:bodyPr>
          <a:lstStyle/>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pPr marL="285750" indent="-285750">
              <a:buFont typeface="Arial" panose="020B0604020202020204" pitchFamily="34" charset="0"/>
              <a:buChar char="•"/>
            </a:pPr>
            <a:br>
              <a:rPr lang="en-US" dirty="0"/>
            </a:br>
            <a:endParaRPr lang="en-US" dirty="0"/>
          </a:p>
        </p:txBody>
      </p:sp>
      <p:sp>
        <p:nvSpPr>
          <p:cNvPr id="8" name="Rounded Rectangle 7">
            <a:extLst>
              <a:ext uri="{FF2B5EF4-FFF2-40B4-BE49-F238E27FC236}">
                <a16:creationId xmlns:a16="http://schemas.microsoft.com/office/drawing/2014/main" id="{480DFEE8-1415-59FE-CAD8-F26311F75884}"/>
              </a:ext>
            </a:extLst>
          </p:cNvPr>
          <p:cNvSpPr/>
          <p:nvPr/>
        </p:nvSpPr>
        <p:spPr>
          <a:xfrm>
            <a:off x="838200" y="2078273"/>
            <a:ext cx="10515600" cy="1207852"/>
          </a:xfrm>
          <a:prstGeom prst="roundRect">
            <a:avLst/>
          </a:prstGeom>
          <a:solidFill>
            <a:srgbClr val="617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0" i="0" u="none" strike="noStrike" dirty="0">
                <a:solidFill>
                  <a:schemeClr val="bg1"/>
                </a:solidFill>
                <a:effectLst/>
                <a:latin typeface="Arial" panose="020B0604020202020204" pitchFamily="34" charset="0"/>
              </a:rPr>
              <a:t>Will global warming be good, bad, or neither</a:t>
            </a:r>
            <a:r>
              <a:rPr lang="en-US" sz="2400" b="0" i="1" u="none" strike="noStrike" dirty="0">
                <a:solidFill>
                  <a:schemeClr val="bg1"/>
                </a:solidFill>
                <a:effectLst/>
                <a:latin typeface="Arial" panose="020B0604020202020204" pitchFamily="34" charset="0"/>
              </a:rPr>
              <a:t>?</a:t>
            </a:r>
            <a:endParaRPr lang="en-US" sz="2400" b="0" dirty="0">
              <a:solidFill>
                <a:schemeClr val="bg1"/>
              </a:solidFill>
              <a:effectLst/>
            </a:endParaRPr>
          </a:p>
        </p:txBody>
      </p:sp>
      <p:sp>
        <p:nvSpPr>
          <p:cNvPr id="9" name="Rounded Rectangle 8">
            <a:extLst>
              <a:ext uri="{FF2B5EF4-FFF2-40B4-BE49-F238E27FC236}">
                <a16:creationId xmlns:a16="http://schemas.microsoft.com/office/drawing/2014/main" id="{4BF2F0B4-E9B4-7A83-B097-F8AF8A03115A}"/>
              </a:ext>
            </a:extLst>
          </p:cNvPr>
          <p:cNvSpPr/>
          <p:nvPr/>
        </p:nvSpPr>
        <p:spPr>
          <a:xfrm>
            <a:off x="842682" y="5364540"/>
            <a:ext cx="10511118" cy="1128335"/>
          </a:xfrm>
          <a:prstGeom prst="roundRect">
            <a:avLst/>
          </a:prstGeom>
          <a:solidFill>
            <a:srgbClr val="1F67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lang="en-US" sz="2400" b="0" i="0" u="none" strike="noStrike" dirty="0">
                <a:solidFill>
                  <a:schemeClr val="bg1"/>
                </a:solidFill>
                <a:effectLst/>
                <a:latin typeface="Arial" panose="020B0604020202020204" pitchFamily="34" charset="0"/>
              </a:rPr>
              <a:t>How much do you think global warming will harm you personally? </a:t>
            </a:r>
          </a:p>
        </p:txBody>
      </p:sp>
      <p:sp>
        <p:nvSpPr>
          <p:cNvPr id="11" name="Rounded Rectangle 10">
            <a:extLst>
              <a:ext uri="{FF2B5EF4-FFF2-40B4-BE49-F238E27FC236}">
                <a16:creationId xmlns:a16="http://schemas.microsoft.com/office/drawing/2014/main" id="{6949F156-4C5C-A4F9-3883-A87B355C137C}"/>
              </a:ext>
            </a:extLst>
          </p:cNvPr>
          <p:cNvSpPr/>
          <p:nvPr/>
        </p:nvSpPr>
        <p:spPr>
          <a:xfrm>
            <a:off x="838200" y="3525709"/>
            <a:ext cx="10515600" cy="148657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lang="en-US" sz="2400" b="0" i="0" u="none" strike="noStrike" dirty="0">
                <a:solidFill>
                  <a:schemeClr val="bg1"/>
                </a:solidFill>
                <a:effectLst/>
                <a:latin typeface="Arial" panose="020B0604020202020204" pitchFamily="34" charset="0"/>
              </a:rPr>
              <a:t>How important is the issue of abortion to you personally?</a:t>
            </a:r>
          </a:p>
        </p:txBody>
      </p:sp>
    </p:spTree>
    <p:extLst>
      <p:ext uri="{BB962C8B-B14F-4D97-AF65-F5344CB8AC3E}">
        <p14:creationId xmlns:p14="http://schemas.microsoft.com/office/powerpoint/2010/main" val="27396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aph of a bar graph&#10;&#10;Description automatically generated">
            <a:extLst>
              <a:ext uri="{FF2B5EF4-FFF2-40B4-BE49-F238E27FC236}">
                <a16:creationId xmlns:a16="http://schemas.microsoft.com/office/drawing/2014/main" id="{137B1AFF-0D36-70DE-FBF9-DA23C50878B8}"/>
              </a:ext>
            </a:extLst>
          </p:cNvPr>
          <p:cNvPicPr>
            <a:picLocks noChangeAspect="1"/>
          </p:cNvPicPr>
          <p:nvPr/>
        </p:nvPicPr>
        <p:blipFill>
          <a:blip r:embed="rId3"/>
          <a:stretch>
            <a:fillRect/>
          </a:stretch>
        </p:blipFill>
        <p:spPr>
          <a:xfrm>
            <a:off x="734568" y="212140"/>
            <a:ext cx="10722864" cy="6433718"/>
          </a:xfrm>
          <a:prstGeom prst="rect">
            <a:avLst/>
          </a:prstGeom>
        </p:spPr>
      </p:pic>
      <p:sp>
        <p:nvSpPr>
          <p:cNvPr id="2" name="Oval 1">
            <a:extLst>
              <a:ext uri="{FF2B5EF4-FFF2-40B4-BE49-F238E27FC236}">
                <a16:creationId xmlns:a16="http://schemas.microsoft.com/office/drawing/2014/main" id="{19AF8D11-3788-D816-F6A4-E5AC0DEA9239}"/>
              </a:ext>
            </a:extLst>
          </p:cNvPr>
          <p:cNvSpPr/>
          <p:nvPr/>
        </p:nvSpPr>
        <p:spPr>
          <a:xfrm>
            <a:off x="9067800" y="16565"/>
            <a:ext cx="838200" cy="788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46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A3E9C-BF07-257B-F982-757CC99F9A7C}"/>
              </a:ext>
            </a:extLst>
          </p:cNvPr>
          <p:cNvPicPr>
            <a:picLocks noChangeAspect="1"/>
          </p:cNvPicPr>
          <p:nvPr/>
        </p:nvPicPr>
        <p:blipFill rotWithShape="1">
          <a:blip r:embed="rId2"/>
          <a:srcRect l="51875" t="21111" r="8125" b="21005"/>
          <a:stretch/>
        </p:blipFill>
        <p:spPr>
          <a:xfrm>
            <a:off x="3585443" y="209716"/>
            <a:ext cx="4142211" cy="3371684"/>
          </a:xfrm>
          <a:prstGeom prst="rect">
            <a:avLst/>
          </a:prstGeom>
        </p:spPr>
      </p:pic>
      <p:pic>
        <p:nvPicPr>
          <p:cNvPr id="5" name="Picture 4">
            <a:extLst>
              <a:ext uri="{FF2B5EF4-FFF2-40B4-BE49-F238E27FC236}">
                <a16:creationId xmlns:a16="http://schemas.microsoft.com/office/drawing/2014/main" id="{A826CED0-7B43-B90D-E57F-28FEA3356285}"/>
              </a:ext>
            </a:extLst>
          </p:cNvPr>
          <p:cNvPicPr>
            <a:picLocks noChangeAspect="1"/>
          </p:cNvPicPr>
          <p:nvPr/>
        </p:nvPicPr>
        <p:blipFill rotWithShape="1">
          <a:blip r:embed="rId3"/>
          <a:srcRect l="55625" t="36394" r="10000" b="25555"/>
          <a:stretch/>
        </p:blipFill>
        <p:spPr>
          <a:xfrm>
            <a:off x="3900641" y="3962400"/>
            <a:ext cx="3793837" cy="2362200"/>
          </a:xfrm>
          <a:prstGeom prst="rect">
            <a:avLst/>
          </a:prstGeom>
        </p:spPr>
      </p:pic>
      <p:pic>
        <p:nvPicPr>
          <p:cNvPr id="7" name="Picture 6">
            <a:extLst>
              <a:ext uri="{FF2B5EF4-FFF2-40B4-BE49-F238E27FC236}">
                <a16:creationId xmlns:a16="http://schemas.microsoft.com/office/drawing/2014/main" id="{D39C7EDE-CE89-5918-D919-E39D39215CE0}"/>
              </a:ext>
            </a:extLst>
          </p:cNvPr>
          <p:cNvPicPr>
            <a:picLocks noChangeAspect="1"/>
          </p:cNvPicPr>
          <p:nvPr/>
        </p:nvPicPr>
        <p:blipFill rotWithShape="1">
          <a:blip r:embed="rId4"/>
          <a:srcRect l="31875" t="22222" r="45625" b="62425"/>
          <a:stretch/>
        </p:blipFill>
        <p:spPr>
          <a:xfrm>
            <a:off x="7913926" y="3726345"/>
            <a:ext cx="3990109" cy="1531455"/>
          </a:xfrm>
          <a:prstGeom prst="rect">
            <a:avLst/>
          </a:prstGeom>
        </p:spPr>
      </p:pic>
      <p:pic>
        <p:nvPicPr>
          <p:cNvPr id="9" name="Picture 8">
            <a:extLst>
              <a:ext uri="{FF2B5EF4-FFF2-40B4-BE49-F238E27FC236}">
                <a16:creationId xmlns:a16="http://schemas.microsoft.com/office/drawing/2014/main" id="{C7FF0093-67B3-7606-F424-5D85E8D0BB2D}"/>
              </a:ext>
            </a:extLst>
          </p:cNvPr>
          <p:cNvPicPr>
            <a:picLocks noChangeAspect="1"/>
          </p:cNvPicPr>
          <p:nvPr/>
        </p:nvPicPr>
        <p:blipFill rotWithShape="1">
          <a:blip r:embed="rId5"/>
          <a:srcRect l="56875" t="20000" r="7500" b="36667"/>
          <a:stretch/>
        </p:blipFill>
        <p:spPr>
          <a:xfrm>
            <a:off x="7620000" y="209716"/>
            <a:ext cx="4343400" cy="2971800"/>
          </a:xfrm>
          <a:prstGeom prst="rect">
            <a:avLst/>
          </a:prstGeom>
        </p:spPr>
      </p:pic>
      <p:pic>
        <p:nvPicPr>
          <p:cNvPr id="11" name="Picture 10">
            <a:extLst>
              <a:ext uri="{FF2B5EF4-FFF2-40B4-BE49-F238E27FC236}">
                <a16:creationId xmlns:a16="http://schemas.microsoft.com/office/drawing/2014/main" id="{71DFE919-F505-9AF1-BD46-09E75D9E9FDC}"/>
              </a:ext>
            </a:extLst>
          </p:cNvPr>
          <p:cNvPicPr>
            <a:picLocks noChangeAspect="1"/>
          </p:cNvPicPr>
          <p:nvPr/>
        </p:nvPicPr>
        <p:blipFill rotWithShape="1">
          <a:blip r:embed="rId6"/>
          <a:srcRect l="46875" t="14445" r="21250" b="35555"/>
          <a:stretch/>
        </p:blipFill>
        <p:spPr>
          <a:xfrm>
            <a:off x="269148" y="304800"/>
            <a:ext cx="3669925" cy="3238169"/>
          </a:xfrm>
          <a:prstGeom prst="rect">
            <a:avLst/>
          </a:prstGeom>
        </p:spPr>
      </p:pic>
      <p:pic>
        <p:nvPicPr>
          <p:cNvPr id="13" name="Picture 12">
            <a:extLst>
              <a:ext uri="{FF2B5EF4-FFF2-40B4-BE49-F238E27FC236}">
                <a16:creationId xmlns:a16="http://schemas.microsoft.com/office/drawing/2014/main" id="{8168F82D-A9C1-0B2C-D03A-C3450F37D771}"/>
              </a:ext>
            </a:extLst>
          </p:cNvPr>
          <p:cNvPicPr>
            <a:picLocks noChangeAspect="1"/>
          </p:cNvPicPr>
          <p:nvPr/>
        </p:nvPicPr>
        <p:blipFill rotWithShape="1">
          <a:blip r:embed="rId7"/>
          <a:srcRect l="53125" t="36667" r="27500" b="44444"/>
          <a:stretch/>
        </p:blipFill>
        <p:spPr>
          <a:xfrm>
            <a:off x="0" y="3962400"/>
            <a:ext cx="3938410" cy="2159773"/>
          </a:xfrm>
          <a:prstGeom prst="rect">
            <a:avLst/>
          </a:prstGeom>
        </p:spPr>
      </p:pic>
    </p:spTree>
    <p:extLst>
      <p:ext uri="{BB962C8B-B14F-4D97-AF65-F5344CB8AC3E}">
        <p14:creationId xmlns:p14="http://schemas.microsoft.com/office/powerpoint/2010/main" val="584330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with green squares&#10;&#10;Description automatically generated">
            <a:extLst>
              <a:ext uri="{FF2B5EF4-FFF2-40B4-BE49-F238E27FC236}">
                <a16:creationId xmlns:a16="http://schemas.microsoft.com/office/drawing/2014/main" id="{15D6DDA6-B493-38AF-33D0-D80BC021CB33}"/>
              </a:ext>
            </a:extLst>
          </p:cNvPr>
          <p:cNvPicPr>
            <a:picLocks noChangeAspect="1"/>
          </p:cNvPicPr>
          <p:nvPr/>
        </p:nvPicPr>
        <p:blipFill>
          <a:blip r:embed="rId2"/>
          <a:stretch>
            <a:fillRect/>
          </a:stretch>
        </p:blipFill>
        <p:spPr>
          <a:xfrm>
            <a:off x="734568" y="212139"/>
            <a:ext cx="10722864" cy="6433719"/>
          </a:xfrm>
          <a:prstGeom prst="rect">
            <a:avLst/>
          </a:prstGeom>
        </p:spPr>
      </p:pic>
      <p:sp>
        <p:nvSpPr>
          <p:cNvPr id="2" name="Oval 1">
            <a:extLst>
              <a:ext uri="{FF2B5EF4-FFF2-40B4-BE49-F238E27FC236}">
                <a16:creationId xmlns:a16="http://schemas.microsoft.com/office/drawing/2014/main" id="{D630C8AF-BD88-88C9-DE0E-20C00C793A1B}"/>
              </a:ext>
            </a:extLst>
          </p:cNvPr>
          <p:cNvSpPr/>
          <p:nvPr/>
        </p:nvSpPr>
        <p:spPr>
          <a:xfrm>
            <a:off x="8991600" y="0"/>
            <a:ext cx="1066800" cy="788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922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3D6C926B-4A68-5E50-6153-6BC11F9D4CD9}"/>
              </a:ext>
            </a:extLst>
          </p:cNvPr>
          <p:cNvGraphicFramePr/>
          <p:nvPr>
            <p:extLst>
              <p:ext uri="{D42A27DB-BD31-4B8C-83A1-F6EECF244321}">
                <p14:modId xmlns:p14="http://schemas.microsoft.com/office/powerpoint/2010/main" val="2951560050"/>
              </p:ext>
            </p:extLst>
          </p:nvPr>
        </p:nvGraphicFramePr>
        <p:xfrm>
          <a:off x="1155031" y="851038"/>
          <a:ext cx="9881937" cy="515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739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aph with a purple and blue line&#10;&#10;Description automatically generated">
            <a:extLst>
              <a:ext uri="{FF2B5EF4-FFF2-40B4-BE49-F238E27FC236}">
                <a16:creationId xmlns:a16="http://schemas.microsoft.com/office/drawing/2014/main" id="{E588087B-957D-3A23-24F6-475746BCBC6E}"/>
              </a:ext>
            </a:extLst>
          </p:cNvPr>
          <p:cNvPicPr>
            <a:picLocks noChangeAspect="1"/>
          </p:cNvPicPr>
          <p:nvPr/>
        </p:nvPicPr>
        <p:blipFill>
          <a:blip r:embed="rId3"/>
          <a:stretch>
            <a:fillRect/>
          </a:stretch>
        </p:blipFill>
        <p:spPr>
          <a:xfrm>
            <a:off x="337253" y="287866"/>
            <a:ext cx="11517490" cy="6282267"/>
          </a:xfrm>
          <a:prstGeom prst="rect">
            <a:avLst/>
          </a:prstGeom>
        </p:spPr>
      </p:pic>
      <p:sp>
        <p:nvSpPr>
          <p:cNvPr id="18" name="TextBox 17">
            <a:extLst>
              <a:ext uri="{FF2B5EF4-FFF2-40B4-BE49-F238E27FC236}">
                <a16:creationId xmlns:a16="http://schemas.microsoft.com/office/drawing/2014/main" id="{B4035FE5-AD1A-24E4-A559-7953D8ECA746}"/>
              </a:ext>
            </a:extLst>
          </p:cNvPr>
          <p:cNvSpPr txBox="1"/>
          <p:nvPr/>
        </p:nvSpPr>
        <p:spPr>
          <a:xfrm>
            <a:off x="9601200" y="6416245"/>
            <a:ext cx="2819400" cy="307777"/>
          </a:xfrm>
          <a:prstGeom prst="rect">
            <a:avLst/>
          </a:prstGeom>
          <a:noFill/>
        </p:spPr>
        <p:txBody>
          <a:bodyPr wrap="square" rtlCol="0">
            <a:spAutoFit/>
          </a:bodyPr>
          <a:lstStyle/>
          <a:p>
            <a:r>
              <a:rPr lang="en-US" sz="1400" dirty="0"/>
              <a:t>1,840 </a:t>
            </a:r>
            <a:r>
              <a:rPr lang="en-US" sz="1400" i="1" dirty="0"/>
              <a:t>n</a:t>
            </a:r>
            <a:r>
              <a:rPr lang="en-US" sz="1400" dirty="0"/>
              <a:t> correlations included</a:t>
            </a:r>
          </a:p>
        </p:txBody>
      </p:sp>
    </p:spTree>
    <p:extLst>
      <p:ext uri="{BB962C8B-B14F-4D97-AF65-F5344CB8AC3E}">
        <p14:creationId xmlns:p14="http://schemas.microsoft.com/office/powerpoint/2010/main" val="2063326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with a purple and pink curve&#10;&#10;Description automatically generated with medium confidence">
            <a:extLst>
              <a:ext uri="{FF2B5EF4-FFF2-40B4-BE49-F238E27FC236}">
                <a16:creationId xmlns:a16="http://schemas.microsoft.com/office/drawing/2014/main" id="{AAC43C78-E6BD-8CAE-5585-54866FFA50DE}"/>
              </a:ext>
            </a:extLst>
          </p:cNvPr>
          <p:cNvPicPr>
            <a:picLocks noChangeAspect="1"/>
          </p:cNvPicPr>
          <p:nvPr/>
        </p:nvPicPr>
        <p:blipFill>
          <a:blip r:embed="rId3"/>
          <a:stretch>
            <a:fillRect/>
          </a:stretch>
        </p:blipFill>
        <p:spPr>
          <a:xfrm>
            <a:off x="337252" y="287866"/>
            <a:ext cx="11517491" cy="6282268"/>
          </a:xfrm>
          <a:prstGeom prst="rect">
            <a:avLst/>
          </a:prstGeom>
        </p:spPr>
      </p:pic>
      <p:sp>
        <p:nvSpPr>
          <p:cNvPr id="11" name="TextBox 10">
            <a:extLst>
              <a:ext uri="{FF2B5EF4-FFF2-40B4-BE49-F238E27FC236}">
                <a16:creationId xmlns:a16="http://schemas.microsoft.com/office/drawing/2014/main" id="{BE5234AF-9FD5-6318-9BA9-B919318CC06F}"/>
              </a:ext>
            </a:extLst>
          </p:cNvPr>
          <p:cNvSpPr txBox="1"/>
          <p:nvPr/>
        </p:nvSpPr>
        <p:spPr>
          <a:xfrm>
            <a:off x="9601200" y="6416245"/>
            <a:ext cx="2819400" cy="307777"/>
          </a:xfrm>
          <a:prstGeom prst="rect">
            <a:avLst/>
          </a:prstGeom>
          <a:noFill/>
        </p:spPr>
        <p:txBody>
          <a:bodyPr wrap="square" rtlCol="0">
            <a:spAutoFit/>
          </a:bodyPr>
          <a:lstStyle/>
          <a:p>
            <a:r>
              <a:rPr lang="en-US" sz="1400" dirty="0"/>
              <a:t>1,016 </a:t>
            </a:r>
            <a:r>
              <a:rPr lang="en-US" sz="1400" i="1" dirty="0"/>
              <a:t>n</a:t>
            </a:r>
            <a:r>
              <a:rPr lang="en-US" sz="1400" dirty="0"/>
              <a:t> correlations included</a:t>
            </a:r>
          </a:p>
        </p:txBody>
      </p:sp>
    </p:spTree>
    <p:extLst>
      <p:ext uri="{BB962C8B-B14F-4D97-AF65-F5344CB8AC3E}">
        <p14:creationId xmlns:p14="http://schemas.microsoft.com/office/powerpoint/2010/main" val="301241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210DF45-8552-39A5-6C18-AE81C9A39D61}"/>
                  </a:ext>
                </a:extLst>
              </p:cNvPr>
              <p:cNvSpPr>
                <a:spLocks noGrp="1"/>
              </p:cNvSpPr>
              <p:nvPr>
                <p:ph type="title"/>
              </p:nvPr>
            </p:nvSpPr>
            <p:spPr>
              <a:xfrm>
                <a:off x="838200" y="2286000"/>
                <a:ext cx="10515600" cy="1325563"/>
              </a:xfrm>
            </p:spPr>
            <p:txBody>
              <a:bodyPr>
                <a:normAutofit/>
              </a:bodyPr>
              <a:lstStyle/>
              <a:p>
                <a:r>
                  <a:rPr lang="en-US" sz="4800" dirty="0"/>
                  <a:t>Correlations </a:t>
                </a:r>
                <a14:m>
                  <m:oMath xmlns:m="http://schemas.openxmlformats.org/officeDocument/2006/math">
                    <m:r>
                      <a:rPr lang="en-US" sz="4800" b="0" i="0" smtClean="0">
                        <a:latin typeface="Cambria Math" panose="02040503050406030204" pitchFamily="18" charset="0"/>
                      </a:rPr>
                      <m:t>(</m:t>
                    </m:r>
                    <m:r>
                      <a:rPr lang="en-US" sz="4800" b="0" i="1" smtClean="0">
                        <a:latin typeface="Cambria Math" panose="02040503050406030204" pitchFamily="18" charset="0"/>
                      </a:rPr>
                      <m:t>𝑅</m:t>
                    </m:r>
                  </m:oMath>
                </a14:m>
                <a:r>
                  <a:rPr lang="en-US" sz="4800" dirty="0"/>
                  <a:t>) between questions</a:t>
                </a:r>
              </a:p>
            </p:txBody>
          </p:sp>
        </mc:Choice>
        <mc:Fallback xmlns="">
          <p:sp>
            <p:nvSpPr>
              <p:cNvPr id="2" name="Title 1">
                <a:extLst>
                  <a:ext uri="{FF2B5EF4-FFF2-40B4-BE49-F238E27FC236}">
                    <a16:creationId xmlns:a16="http://schemas.microsoft.com/office/drawing/2014/main" id="{D210DF45-8552-39A5-6C18-AE81C9A39D61}"/>
                  </a:ext>
                </a:extLst>
              </p:cNvPr>
              <p:cNvSpPr>
                <a:spLocks noGrp="1" noRot="1" noChangeAspect="1" noMove="1" noResize="1" noEditPoints="1" noAdjustHandles="1" noChangeArrowheads="1" noChangeShapeType="1" noTextEdit="1"/>
              </p:cNvSpPr>
              <p:nvPr>
                <p:ph type="title"/>
              </p:nvPr>
            </p:nvSpPr>
            <p:spPr>
              <a:xfrm>
                <a:off x="838200" y="2286000"/>
                <a:ext cx="10515600" cy="1325563"/>
              </a:xfrm>
              <a:blipFill>
                <a:blip r:embed="rId2"/>
                <a:stretch>
                  <a:fillRect l="-2654" b="-2857"/>
                </a:stretch>
              </a:blipFill>
            </p:spPr>
            <p:txBody>
              <a:bodyPr/>
              <a:lstStyle/>
              <a:p>
                <a:r>
                  <a:rPr lang="en-US">
                    <a:noFill/>
                  </a:rPr>
                  <a:t> </a:t>
                </a:r>
              </a:p>
            </p:txBody>
          </p:sp>
        </mc:Fallback>
      </mc:AlternateContent>
      <p:pic>
        <p:nvPicPr>
          <p:cNvPr id="4" name="Content Placeholder 4">
            <a:extLst>
              <a:ext uri="{FF2B5EF4-FFF2-40B4-BE49-F238E27FC236}">
                <a16:creationId xmlns:a16="http://schemas.microsoft.com/office/drawing/2014/main" id="{666E2274-876F-2DDF-FAAF-A25BD223D5AF}"/>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609600" y="3420035"/>
            <a:ext cx="10972800" cy="8509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A0B9C1B-E9A9-95E2-D9A6-8D26A3D4BDAF}"/>
                  </a:ext>
                </a:extLst>
              </p:cNvPr>
              <p:cNvSpPr txBox="1"/>
              <p:nvPr/>
            </p:nvSpPr>
            <p:spPr>
              <a:xfrm>
                <a:off x="609600" y="4256741"/>
                <a:ext cx="10972800" cy="14587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8800" b="0" i="1" smtClean="0">
                              <a:latin typeface="Cambria Math" panose="02040503050406030204" pitchFamily="18" charset="0"/>
                            </a:rPr>
                          </m:ctrlPr>
                        </m:sSubPr>
                        <m:e>
                          <m:r>
                            <a:rPr lang="en-US" sz="8800" b="0" i="1" smtClean="0">
                              <a:latin typeface="Cambria Math" panose="02040503050406030204" pitchFamily="18" charset="0"/>
                            </a:rPr>
                            <m:t>𝑅</m:t>
                          </m:r>
                        </m:e>
                        <m:sub>
                          <m:r>
                            <a:rPr lang="en-US" sz="8800" b="0" i="1" smtClean="0">
                              <a:latin typeface="Cambria Math" panose="02040503050406030204" pitchFamily="18" charset="0"/>
                            </a:rPr>
                            <m:t>𝑝𝑟𝑜𝑏</m:t>
                          </m:r>
                        </m:sub>
                      </m:sSub>
                      <m:r>
                        <a:rPr lang="en-US" sz="8800" i="1">
                          <a:latin typeface="Cambria Math" panose="02040503050406030204" pitchFamily="18" charset="0"/>
                          <a:ea typeface="Cambria Math" panose="02040503050406030204" pitchFamily="18" charset="0"/>
                        </a:rPr>
                        <m:t>≥</m:t>
                      </m:r>
                      <m:sSub>
                        <m:sSubPr>
                          <m:ctrlPr>
                            <a:rPr lang="en-US" sz="8800" b="0" i="1" smtClean="0">
                              <a:latin typeface="Cambria Math" panose="02040503050406030204" pitchFamily="18" charset="0"/>
                            </a:rPr>
                          </m:ctrlPr>
                        </m:sSubPr>
                        <m:e>
                          <m:r>
                            <a:rPr lang="en-US" sz="8800" b="0" i="1" smtClean="0">
                              <a:latin typeface="Cambria Math" panose="02040503050406030204" pitchFamily="18" charset="0"/>
                            </a:rPr>
                            <m:t>𝑅</m:t>
                          </m:r>
                        </m:e>
                        <m:sub>
                          <m:r>
                            <a:rPr lang="en-US" sz="8800" b="0" i="1" smtClean="0">
                              <a:latin typeface="Cambria Math" panose="02040503050406030204" pitchFamily="18" charset="0"/>
                            </a:rPr>
                            <m:t>𝑏𝑙𝑒𝑛𝑑</m:t>
                          </m:r>
                        </m:sub>
                      </m:sSub>
                    </m:oMath>
                  </m:oMathPara>
                </a14:m>
                <a:endParaRPr lang="en-US" sz="8800" dirty="0"/>
              </a:p>
            </p:txBody>
          </p:sp>
        </mc:Choice>
        <mc:Fallback xmlns="">
          <p:sp>
            <p:nvSpPr>
              <p:cNvPr id="6" name="TextBox 5">
                <a:extLst>
                  <a:ext uri="{FF2B5EF4-FFF2-40B4-BE49-F238E27FC236}">
                    <a16:creationId xmlns:a16="http://schemas.microsoft.com/office/drawing/2014/main" id="{7A0B9C1B-E9A9-95E2-D9A6-8D26A3D4BDAF}"/>
                  </a:ext>
                </a:extLst>
              </p:cNvPr>
              <p:cNvSpPr txBox="1">
                <a:spLocks noRot="1" noChangeAspect="1" noMove="1" noResize="1" noEditPoints="1" noAdjustHandles="1" noChangeArrowheads="1" noChangeShapeType="1" noTextEdit="1"/>
              </p:cNvSpPr>
              <p:nvPr/>
            </p:nvSpPr>
            <p:spPr>
              <a:xfrm>
                <a:off x="609600" y="4256741"/>
                <a:ext cx="10972800" cy="1458733"/>
              </a:xfrm>
              <a:prstGeom prst="rect">
                <a:avLst/>
              </a:prstGeom>
              <a:blipFill>
                <a:blip r:embed="rId5"/>
                <a:stretch>
                  <a:fillRect b="-22414"/>
                </a:stretch>
              </a:blipFill>
            </p:spPr>
            <p:txBody>
              <a:bodyPr/>
              <a:lstStyle/>
              <a:p>
                <a:r>
                  <a:rPr lang="en-US">
                    <a:noFill/>
                  </a:rPr>
                  <a:t> </a:t>
                </a:r>
              </a:p>
            </p:txBody>
          </p:sp>
        </mc:Fallback>
      </mc:AlternateContent>
      <p:sp>
        <p:nvSpPr>
          <p:cNvPr id="3" name="Title 1">
            <a:extLst>
              <a:ext uri="{FF2B5EF4-FFF2-40B4-BE49-F238E27FC236}">
                <a16:creationId xmlns:a16="http://schemas.microsoft.com/office/drawing/2014/main" id="{5D00EDBE-778D-6BE7-6B52-6492280058F3}"/>
              </a:ext>
            </a:extLst>
          </p:cNvPr>
          <p:cNvSpPr txBox="1">
            <a:spLocks/>
          </p:cNvSpPr>
          <p:nvPr/>
        </p:nvSpPr>
        <p:spPr>
          <a:xfrm>
            <a:off x="685800" y="56916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t>86</a:t>
            </a:r>
          </a:p>
        </p:txBody>
      </p:sp>
    </p:spTree>
    <p:extLst>
      <p:ext uri="{BB962C8B-B14F-4D97-AF65-F5344CB8AC3E}">
        <p14:creationId xmlns:p14="http://schemas.microsoft.com/office/powerpoint/2010/main" val="1147258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aph showing the number of global warming&#10;&#10;Description automatically generated">
            <a:extLst>
              <a:ext uri="{FF2B5EF4-FFF2-40B4-BE49-F238E27FC236}">
                <a16:creationId xmlns:a16="http://schemas.microsoft.com/office/drawing/2014/main" id="{322292BE-54F7-7E4D-719D-98BB10532251}"/>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095AE5B5-051D-6B96-B9E7-869DDC1FA15A}"/>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25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global warming&#10;&#10;Description automatically generated">
            <a:extLst>
              <a:ext uri="{FF2B5EF4-FFF2-40B4-BE49-F238E27FC236}">
                <a16:creationId xmlns:a16="http://schemas.microsoft.com/office/drawing/2014/main" id="{D688D0B3-4550-B8F0-3655-0C10C3806138}"/>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95A9595-08A2-BFB2-9D4E-32961F49BFE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088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different colored squares&#10;&#10;Description automatically generated">
            <a:extLst>
              <a:ext uri="{FF2B5EF4-FFF2-40B4-BE49-F238E27FC236}">
                <a16:creationId xmlns:a16="http://schemas.microsoft.com/office/drawing/2014/main" id="{667AE793-1149-AC69-0AD8-E1DBA528B532}"/>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2EEDC732-669E-21A2-7AF6-98922E1C84B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198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476E33A5-D02E-6FE7-A76A-B23371971654}"/>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7F40643-8556-A0F0-6231-F3E01FCA694B}"/>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597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3B809A82-4A6D-94E2-82CC-5D1C838DAD18}"/>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633A88E-C96B-A139-9311-77E96ACB7E2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96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BBDB-EB44-63E8-2190-B3E8B444EB01}"/>
              </a:ext>
            </a:extLst>
          </p:cNvPr>
          <p:cNvSpPr>
            <a:spLocks noGrp="1"/>
          </p:cNvSpPr>
          <p:nvPr>
            <p:ph type="title"/>
          </p:nvPr>
        </p:nvSpPr>
        <p:spPr>
          <a:xfrm>
            <a:off x="838200" y="500062"/>
            <a:ext cx="10515600" cy="1325563"/>
          </a:xfrm>
        </p:spPr>
        <p:txBody>
          <a:bodyPr/>
          <a:lstStyle/>
          <a:p>
            <a:r>
              <a:rPr lang="en-US" dirty="0"/>
              <a:t>Our Agenda</a:t>
            </a:r>
          </a:p>
        </p:txBody>
      </p:sp>
      <p:sp>
        <p:nvSpPr>
          <p:cNvPr id="3" name="Content Placeholder 2">
            <a:extLst>
              <a:ext uri="{FF2B5EF4-FFF2-40B4-BE49-F238E27FC236}">
                <a16:creationId xmlns:a16="http://schemas.microsoft.com/office/drawing/2014/main" id="{177FCCB5-9FE1-D921-777D-800C7F7F1F21}"/>
              </a:ext>
            </a:extLst>
          </p:cNvPr>
          <p:cNvSpPr>
            <a:spLocks noGrp="1"/>
          </p:cNvSpPr>
          <p:nvPr>
            <p:ph idx="1"/>
          </p:nvPr>
        </p:nvSpPr>
        <p:spPr>
          <a:xfrm>
            <a:off x="838200" y="2003424"/>
            <a:ext cx="11125200" cy="4625975"/>
          </a:xfrm>
        </p:spPr>
        <p:txBody>
          <a:bodyPr>
            <a:normAutofit lnSpcReduction="10000"/>
          </a:bodyPr>
          <a:lstStyle/>
          <a:p>
            <a:r>
              <a:rPr lang="en-US" sz="3600" b="1" u="sng" dirty="0"/>
              <a:t>Probability samples </a:t>
            </a:r>
          </a:p>
          <a:p>
            <a:pPr lvl="1"/>
            <a:r>
              <a:rPr lang="en-US" sz="3200" dirty="0"/>
              <a:t>Highly accurate estimates</a:t>
            </a:r>
          </a:p>
          <a:p>
            <a:r>
              <a:rPr lang="en-US" sz="3600" b="1" u="sng" dirty="0"/>
              <a:t>Non-probability samples</a:t>
            </a:r>
          </a:p>
          <a:p>
            <a:pPr lvl="1"/>
            <a:r>
              <a:rPr lang="en-US" sz="3200" dirty="0"/>
              <a:t>Consistently less accurate</a:t>
            </a:r>
          </a:p>
          <a:p>
            <a:pPr lvl="1"/>
            <a:r>
              <a:rPr lang="en-US" sz="3200" dirty="0"/>
              <a:t>Sometimes (and unpredictably) strikingly inaccurate</a:t>
            </a:r>
          </a:p>
          <a:p>
            <a:r>
              <a:rPr lang="en-US" sz="3600" b="1" u="sng" dirty="0"/>
              <a:t>Blended samples?</a:t>
            </a:r>
          </a:p>
          <a:p>
            <a:pPr lvl="1"/>
            <a:r>
              <a:rPr lang="en-US" sz="3200" dirty="0"/>
              <a:t>Probability sample plus a non-probability sample</a:t>
            </a:r>
          </a:p>
          <a:p>
            <a:pPr lvl="1"/>
            <a:r>
              <a:rPr lang="en-US" sz="3200" dirty="0"/>
              <a:t>Weight the latter to the former using topic-specific variables</a:t>
            </a:r>
            <a:endParaRPr lang="en-US" dirty="0"/>
          </a:p>
        </p:txBody>
      </p:sp>
      <p:pic>
        <p:nvPicPr>
          <p:cNvPr id="6" name="Picture 5">
            <a:extLst>
              <a:ext uri="{FF2B5EF4-FFF2-40B4-BE49-F238E27FC236}">
                <a16:creationId xmlns:a16="http://schemas.microsoft.com/office/drawing/2014/main" id="{D244BE12-C284-7D53-B94B-2B4A1E51F3CB}"/>
              </a:ext>
            </a:extLst>
          </p:cNvPr>
          <p:cNvPicPr>
            <a:picLocks noChangeAspect="1"/>
          </p:cNvPicPr>
          <p:nvPr/>
        </p:nvPicPr>
        <p:blipFill>
          <a:blip r:embed="rId3"/>
          <a:stretch>
            <a:fillRect/>
          </a:stretch>
        </p:blipFill>
        <p:spPr>
          <a:xfrm rot="10800000">
            <a:off x="533400" y="1410174"/>
            <a:ext cx="10515600" cy="395398"/>
          </a:xfrm>
          <a:prstGeom prst="rect">
            <a:avLst/>
          </a:prstGeom>
        </p:spPr>
      </p:pic>
    </p:spTree>
    <p:extLst>
      <p:ext uri="{BB962C8B-B14F-4D97-AF65-F5344CB8AC3E}">
        <p14:creationId xmlns:p14="http://schemas.microsoft.com/office/powerpoint/2010/main" val="195139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00405B04-04B1-8C8F-F386-16E99EA042AF}"/>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7123B11F-0225-3CB8-64B8-A1B66DD4341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971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4BF822FD-8222-A190-6F48-8B70B576F088}"/>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F5485C5-5734-F43F-7773-E633302B048E}"/>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759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2FC48257-4492-E090-C903-A1435AA195D2}"/>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38B5F688-FEB1-4435-F73F-B84E5E4DDB3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627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2DDC712A-EBE5-47B5-1F7D-DE5050E8F15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D821920E-D745-A5FA-BD92-AB22923498E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637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global warming&#10;&#10;Description automatically generated">
            <a:extLst>
              <a:ext uri="{FF2B5EF4-FFF2-40B4-BE49-F238E27FC236}">
                <a16:creationId xmlns:a16="http://schemas.microsoft.com/office/drawing/2014/main" id="{F55536BB-B210-0085-4172-A72DE3DE5975}"/>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E427C5AC-14F4-97EB-64CD-05316C8170FB}"/>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054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aph showing the number of the company's data&#10;&#10;Description automatically generated with medium confidence">
            <a:extLst>
              <a:ext uri="{FF2B5EF4-FFF2-40B4-BE49-F238E27FC236}">
                <a16:creationId xmlns:a16="http://schemas.microsoft.com/office/drawing/2014/main" id="{550B1C8C-7406-4CBD-0F76-A82F752E35D7}"/>
              </a:ext>
            </a:extLst>
          </p:cNvPr>
          <p:cNvPicPr>
            <a:picLocks noGrp="1" noChangeAspect="1"/>
          </p:cNvPicPr>
          <p:nvPr>
            <p:ph type="pic" sz="quarter" idx="10"/>
          </p:nvPr>
        </p:nvPicPr>
        <p:blipFill>
          <a:blip r:embed="rId2"/>
          <a:srcRect t="5129" b="5129"/>
          <a:stretch>
            <a:fillRect/>
          </a:stretch>
        </p:blipFill>
        <p:spPr/>
      </p:pic>
      <p:sp>
        <p:nvSpPr>
          <p:cNvPr id="13" name="Rectangle 12">
            <a:extLst>
              <a:ext uri="{FF2B5EF4-FFF2-40B4-BE49-F238E27FC236}">
                <a16:creationId xmlns:a16="http://schemas.microsoft.com/office/drawing/2014/main" id="{6D7D1E7B-2CB8-99EC-790C-937637CF35B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813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people in the world&#10;&#10;Description automatically generated with medium confidence">
            <a:extLst>
              <a:ext uri="{FF2B5EF4-FFF2-40B4-BE49-F238E27FC236}">
                <a16:creationId xmlns:a16="http://schemas.microsoft.com/office/drawing/2014/main" id="{FD84D707-B15E-EBB9-824F-3599A5096D8E}"/>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1D9E06AF-D6F1-D6AF-0770-D8A1D01A05FB}"/>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657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showing a number of bars&#10;&#10;Description automatically generated with medium confidence">
            <a:extLst>
              <a:ext uri="{FF2B5EF4-FFF2-40B4-BE49-F238E27FC236}">
                <a16:creationId xmlns:a16="http://schemas.microsoft.com/office/drawing/2014/main" id="{2465583C-FEA7-CD61-A0FE-998E6BA0FC9F}"/>
              </a:ext>
            </a:extLst>
          </p:cNvPr>
          <p:cNvPicPr>
            <a:picLocks noChangeAspect="1"/>
          </p:cNvPicPr>
          <p:nvPr/>
        </p:nvPicPr>
        <p:blipFill>
          <a:blip r:embed="rId2"/>
          <a:stretch>
            <a:fillRect/>
          </a:stretch>
        </p:blipFill>
        <p:spPr>
          <a:xfrm>
            <a:off x="1600200" y="433438"/>
            <a:ext cx="9371384" cy="5857115"/>
          </a:xfrm>
          <a:prstGeom prst="rect">
            <a:avLst/>
          </a:prstGeom>
        </p:spPr>
      </p:pic>
      <p:pic>
        <p:nvPicPr>
          <p:cNvPr id="3" name="Picture 2" descr="A graph showing the number of the number of individuals&#10;&#10;Description automatically generated with medium confidence">
            <a:extLst>
              <a:ext uri="{FF2B5EF4-FFF2-40B4-BE49-F238E27FC236}">
                <a16:creationId xmlns:a16="http://schemas.microsoft.com/office/drawing/2014/main" id="{501416D7-65D5-ADEB-0DA8-99A45C049B94}"/>
              </a:ext>
            </a:extLst>
          </p:cNvPr>
          <p:cNvPicPr>
            <a:picLocks noChangeAspect="1"/>
          </p:cNvPicPr>
          <p:nvPr/>
        </p:nvPicPr>
        <p:blipFill>
          <a:blip r:embed="rId3"/>
          <a:stretch>
            <a:fillRect/>
          </a:stretch>
        </p:blipFill>
        <p:spPr>
          <a:xfrm>
            <a:off x="1220416" y="433438"/>
            <a:ext cx="9751168" cy="6094480"/>
          </a:xfrm>
          <a:prstGeom prst="rect">
            <a:avLst/>
          </a:prstGeom>
        </p:spPr>
      </p:pic>
      <p:sp>
        <p:nvSpPr>
          <p:cNvPr id="4" name="Rectangle 3">
            <a:extLst>
              <a:ext uri="{FF2B5EF4-FFF2-40B4-BE49-F238E27FC236}">
                <a16:creationId xmlns:a16="http://schemas.microsoft.com/office/drawing/2014/main" id="{56D15F6E-8A51-A1D2-85C9-17B7282C26D0}"/>
              </a:ext>
            </a:extLst>
          </p:cNvPr>
          <p:cNvSpPr/>
          <p:nvPr/>
        </p:nvSpPr>
        <p:spPr>
          <a:xfrm>
            <a:off x="2133600" y="6023853"/>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655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35A812DD-2402-8A73-A4FE-B06D788D6BF3}"/>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FC3C4B1E-FBA9-2941-EA16-679652DFAC9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248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18A77213-73DE-C566-C6E4-42781167DC9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47A31AA-F5F3-71AB-9DCE-0D68F1DC34D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41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hildren with solid fill">
            <a:extLst>
              <a:ext uri="{FF2B5EF4-FFF2-40B4-BE49-F238E27FC236}">
                <a16:creationId xmlns:a16="http://schemas.microsoft.com/office/drawing/2014/main" id="{01212922-7C25-3445-3B88-9F73F95A62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6600" y="1981200"/>
            <a:ext cx="3733800" cy="3733800"/>
          </a:xfrm>
          <a:prstGeom prst="rect">
            <a:avLst/>
          </a:prstGeom>
        </p:spPr>
      </p:pic>
      <p:pic>
        <p:nvPicPr>
          <p:cNvPr id="4" name="Graphic 3" descr="Children with solid fill">
            <a:extLst>
              <a:ext uri="{FF2B5EF4-FFF2-40B4-BE49-F238E27FC236}">
                <a16:creationId xmlns:a16="http://schemas.microsoft.com/office/drawing/2014/main" id="{34B332E5-F602-44DF-657E-DCC9E8A495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0200" y="1981200"/>
            <a:ext cx="3733800" cy="3733800"/>
          </a:xfrm>
          <a:prstGeom prst="rect">
            <a:avLst/>
          </a:prstGeom>
        </p:spPr>
      </p:pic>
      <p:sp>
        <p:nvSpPr>
          <p:cNvPr id="5" name="TextBox 4">
            <a:extLst>
              <a:ext uri="{FF2B5EF4-FFF2-40B4-BE49-F238E27FC236}">
                <a16:creationId xmlns:a16="http://schemas.microsoft.com/office/drawing/2014/main" id="{90C46821-DF7C-80CD-7712-4E4715B66F68}"/>
              </a:ext>
            </a:extLst>
          </p:cNvPr>
          <p:cNvSpPr txBox="1"/>
          <p:nvPr/>
        </p:nvSpPr>
        <p:spPr>
          <a:xfrm>
            <a:off x="1828800" y="1524000"/>
            <a:ext cx="3581400" cy="523220"/>
          </a:xfrm>
          <a:prstGeom prst="rect">
            <a:avLst/>
          </a:prstGeom>
          <a:noFill/>
        </p:spPr>
        <p:txBody>
          <a:bodyPr wrap="square" rtlCol="0">
            <a:spAutoFit/>
          </a:bodyPr>
          <a:lstStyle/>
          <a:p>
            <a:r>
              <a:rPr lang="en-US" sz="2800" b="1" u="sng" dirty="0"/>
              <a:t>Probability Sample</a:t>
            </a:r>
          </a:p>
        </p:txBody>
      </p:sp>
      <p:sp>
        <p:nvSpPr>
          <p:cNvPr id="7" name="TextBox 6">
            <a:extLst>
              <a:ext uri="{FF2B5EF4-FFF2-40B4-BE49-F238E27FC236}">
                <a16:creationId xmlns:a16="http://schemas.microsoft.com/office/drawing/2014/main" id="{63B279CA-4A1B-CAA2-2F52-8F5784C0E7D5}"/>
              </a:ext>
            </a:extLst>
          </p:cNvPr>
          <p:cNvSpPr txBox="1"/>
          <p:nvPr/>
        </p:nvSpPr>
        <p:spPr>
          <a:xfrm>
            <a:off x="7086600" y="1524000"/>
            <a:ext cx="4267200" cy="523220"/>
          </a:xfrm>
          <a:prstGeom prst="rect">
            <a:avLst/>
          </a:prstGeom>
          <a:noFill/>
        </p:spPr>
        <p:txBody>
          <a:bodyPr wrap="square" rtlCol="0">
            <a:spAutoFit/>
          </a:bodyPr>
          <a:lstStyle/>
          <a:p>
            <a:r>
              <a:rPr lang="en-US" sz="2800" b="1" u="sng" dirty="0"/>
              <a:t>Non-probability Sample</a:t>
            </a:r>
          </a:p>
        </p:txBody>
      </p:sp>
    </p:spTree>
    <p:extLst>
      <p:ext uri="{BB962C8B-B14F-4D97-AF65-F5344CB8AC3E}">
        <p14:creationId xmlns:p14="http://schemas.microsoft.com/office/powerpoint/2010/main" val="317093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aph showing the number of global warming&#10;&#10;Description automatically generated">
            <a:extLst>
              <a:ext uri="{FF2B5EF4-FFF2-40B4-BE49-F238E27FC236}">
                <a16:creationId xmlns:a16="http://schemas.microsoft.com/office/drawing/2014/main" id="{84208634-736A-6E42-54EC-8F761AD009DF}"/>
              </a:ext>
            </a:extLst>
          </p:cNvPr>
          <p:cNvPicPr>
            <a:picLocks noGrp="1" noChangeAspect="1"/>
          </p:cNvPicPr>
          <p:nvPr>
            <p:ph type="pic" sz="quarter" idx="10"/>
          </p:nvPr>
        </p:nvPicPr>
        <p:blipFill>
          <a:blip r:embed="rId2"/>
          <a:srcRect t="5129" b="5129"/>
          <a:stretch>
            <a:fillRect/>
          </a:stretch>
        </p:blipFill>
        <p:spPr/>
      </p:pic>
      <p:sp>
        <p:nvSpPr>
          <p:cNvPr id="11" name="Rectangle 10">
            <a:extLst>
              <a:ext uri="{FF2B5EF4-FFF2-40B4-BE49-F238E27FC236}">
                <a16:creationId xmlns:a16="http://schemas.microsoft.com/office/drawing/2014/main" id="{1EB240C4-41E7-E98A-CDDB-3C351FAC33B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073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people in the same direction&#10;&#10;Description automatically generated with medium confidence">
            <a:extLst>
              <a:ext uri="{FF2B5EF4-FFF2-40B4-BE49-F238E27FC236}">
                <a16:creationId xmlns:a16="http://schemas.microsoft.com/office/drawing/2014/main" id="{46E92B16-358F-08DE-E562-C698B67BE2D7}"/>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E6439D02-7D72-702A-5422-0DE445F01DAA}"/>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598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49E130CB-0DA7-926F-1928-3DF8402E199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00B839E-95CF-E0B6-66FA-46CF7CDABD3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370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temperature of a temperature&#10;&#10;Description automatically generated">
            <a:extLst>
              <a:ext uri="{FF2B5EF4-FFF2-40B4-BE49-F238E27FC236}">
                <a16:creationId xmlns:a16="http://schemas.microsoft.com/office/drawing/2014/main" id="{8E26AF99-FFBF-A6A0-39A2-FD7785737643}"/>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9698F533-4B80-D354-7FE8-E822A00C7D5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490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1BAEFB6E-16C5-67FC-E6B2-B82B483E3EA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B2E668D-5E3C-C2E7-BBC3-06131D9BC14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534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global warming&#10;&#10;Description automatically generated with medium confidence">
            <a:extLst>
              <a:ext uri="{FF2B5EF4-FFF2-40B4-BE49-F238E27FC236}">
                <a16:creationId xmlns:a16="http://schemas.microsoft.com/office/drawing/2014/main" id="{F45E8865-85E1-5673-D2D5-FEC11C70863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C6302B0C-FB4D-F75B-1D53-E1EB14B4960B}"/>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642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C6353303-4FD7-2F93-4FB0-D783BBEE703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E3ABAECA-906F-3DC6-B2D2-81EAF5F52E16}"/>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151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temperature of a number&#10;&#10;Description automatically generated with medium confidence">
            <a:extLst>
              <a:ext uri="{FF2B5EF4-FFF2-40B4-BE49-F238E27FC236}">
                <a16:creationId xmlns:a16="http://schemas.microsoft.com/office/drawing/2014/main" id="{425AEBC9-89E8-A3D5-4214-30EDCE74031F}"/>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77584AB4-27D2-3F3C-15CF-42BA311A7266}"/>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644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light bulbs&#10;&#10;Description automatically generated">
            <a:extLst>
              <a:ext uri="{FF2B5EF4-FFF2-40B4-BE49-F238E27FC236}">
                <a16:creationId xmlns:a16="http://schemas.microsoft.com/office/drawing/2014/main" id="{14938C43-B87B-593C-50D0-E8B248276536}"/>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AA293903-03ED-66F5-D3F0-3C30081E00D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025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DF0DE3FF-9CEC-E7EF-D93C-2A9B147F008E}"/>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C025F946-55A0-6E1A-A25E-8107512A3B5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682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hildren with solid fill">
            <a:extLst>
              <a:ext uri="{FF2B5EF4-FFF2-40B4-BE49-F238E27FC236}">
                <a16:creationId xmlns:a16="http://schemas.microsoft.com/office/drawing/2014/main" id="{01212922-7C25-3445-3B88-9F73F95A62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6600" y="1981200"/>
            <a:ext cx="3733800" cy="3733800"/>
          </a:xfrm>
          <a:prstGeom prst="rect">
            <a:avLst/>
          </a:prstGeom>
        </p:spPr>
      </p:pic>
      <p:pic>
        <p:nvPicPr>
          <p:cNvPr id="4" name="Graphic 3" descr="Children with solid fill">
            <a:extLst>
              <a:ext uri="{FF2B5EF4-FFF2-40B4-BE49-F238E27FC236}">
                <a16:creationId xmlns:a16="http://schemas.microsoft.com/office/drawing/2014/main" id="{34B332E5-F602-44DF-657E-DCC9E8A495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0200" y="1981200"/>
            <a:ext cx="3733800" cy="3733800"/>
          </a:xfrm>
          <a:prstGeom prst="rect">
            <a:avLst/>
          </a:prstGeom>
        </p:spPr>
      </p:pic>
      <p:sp>
        <p:nvSpPr>
          <p:cNvPr id="5" name="TextBox 4">
            <a:extLst>
              <a:ext uri="{FF2B5EF4-FFF2-40B4-BE49-F238E27FC236}">
                <a16:creationId xmlns:a16="http://schemas.microsoft.com/office/drawing/2014/main" id="{90C46821-DF7C-80CD-7712-4E4715B66F68}"/>
              </a:ext>
            </a:extLst>
          </p:cNvPr>
          <p:cNvSpPr txBox="1"/>
          <p:nvPr/>
        </p:nvSpPr>
        <p:spPr>
          <a:xfrm>
            <a:off x="1828800" y="1524000"/>
            <a:ext cx="3581400" cy="523220"/>
          </a:xfrm>
          <a:prstGeom prst="rect">
            <a:avLst/>
          </a:prstGeom>
          <a:noFill/>
        </p:spPr>
        <p:txBody>
          <a:bodyPr wrap="square" rtlCol="0">
            <a:spAutoFit/>
          </a:bodyPr>
          <a:lstStyle/>
          <a:p>
            <a:r>
              <a:rPr lang="en-US" sz="2800" b="1" u="sng" dirty="0"/>
              <a:t>Probability Sample</a:t>
            </a:r>
          </a:p>
        </p:txBody>
      </p:sp>
      <p:sp>
        <p:nvSpPr>
          <p:cNvPr id="7" name="TextBox 6">
            <a:extLst>
              <a:ext uri="{FF2B5EF4-FFF2-40B4-BE49-F238E27FC236}">
                <a16:creationId xmlns:a16="http://schemas.microsoft.com/office/drawing/2014/main" id="{63B279CA-4A1B-CAA2-2F52-8F5784C0E7D5}"/>
              </a:ext>
            </a:extLst>
          </p:cNvPr>
          <p:cNvSpPr txBox="1"/>
          <p:nvPr/>
        </p:nvSpPr>
        <p:spPr>
          <a:xfrm>
            <a:off x="7086600" y="1524000"/>
            <a:ext cx="4267200" cy="523220"/>
          </a:xfrm>
          <a:prstGeom prst="rect">
            <a:avLst/>
          </a:prstGeom>
          <a:noFill/>
        </p:spPr>
        <p:txBody>
          <a:bodyPr wrap="square" rtlCol="0">
            <a:spAutoFit/>
          </a:bodyPr>
          <a:lstStyle/>
          <a:p>
            <a:r>
              <a:rPr lang="en-US" sz="2800" b="1" u="sng" dirty="0"/>
              <a:t>Non-probability Sample</a:t>
            </a:r>
          </a:p>
        </p:txBody>
      </p:sp>
      <p:sp>
        <p:nvSpPr>
          <p:cNvPr id="8" name="Arrow: Left 7">
            <a:extLst>
              <a:ext uri="{FF2B5EF4-FFF2-40B4-BE49-F238E27FC236}">
                <a16:creationId xmlns:a16="http://schemas.microsoft.com/office/drawing/2014/main" id="{9758F575-BC49-E4FF-28BC-C482DE3B03D9}"/>
              </a:ext>
            </a:extLst>
          </p:cNvPr>
          <p:cNvSpPr/>
          <p:nvPr/>
        </p:nvSpPr>
        <p:spPr>
          <a:xfrm>
            <a:off x="5835396" y="3505200"/>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923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global warming&#10;&#10;Description automatically generated">
            <a:extLst>
              <a:ext uri="{FF2B5EF4-FFF2-40B4-BE49-F238E27FC236}">
                <a16:creationId xmlns:a16="http://schemas.microsoft.com/office/drawing/2014/main" id="{64579F08-7352-CF5C-8BCB-FD1FFE53BB5B}"/>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53F3594C-E267-B97D-BA85-2EB52466263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817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aph showing the number of the temperature&#10;&#10;Description automatically generated with medium confidence">
            <a:extLst>
              <a:ext uri="{FF2B5EF4-FFF2-40B4-BE49-F238E27FC236}">
                <a16:creationId xmlns:a16="http://schemas.microsoft.com/office/drawing/2014/main" id="{F7B7569D-D936-0C36-9490-791AC75E9290}"/>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F9BA1913-15BB-FC2C-4455-4A56BDA6833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968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same number&#10;&#10;Description automatically generated with medium confidence">
            <a:extLst>
              <a:ext uri="{FF2B5EF4-FFF2-40B4-BE49-F238E27FC236}">
                <a16:creationId xmlns:a16="http://schemas.microsoft.com/office/drawing/2014/main" id="{32CAB77D-ABE9-C5AB-D781-8D888B32431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537565CE-0669-3EC0-3F8E-A6DE7B5747A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635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5F214A27-4C7C-EC22-EEF3-A0926C1DB400}"/>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D7305673-8653-AC4A-FF78-5F0E65E16B3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1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global warming&#10;&#10;Description automatically generated">
            <a:extLst>
              <a:ext uri="{FF2B5EF4-FFF2-40B4-BE49-F238E27FC236}">
                <a16:creationId xmlns:a16="http://schemas.microsoft.com/office/drawing/2014/main" id="{CC7AE274-3F23-64F7-69BC-A3EA9F053A4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3AFD0604-C981-EABA-8741-1D69ECC1A95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761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people&#10;&#10;Description automatically generated">
            <a:extLst>
              <a:ext uri="{FF2B5EF4-FFF2-40B4-BE49-F238E27FC236}">
                <a16:creationId xmlns:a16="http://schemas.microsoft.com/office/drawing/2014/main" id="{A1BB04F6-CB46-6B53-C6F0-29FF1C53318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9B0E5975-5555-2DFB-B925-75E38F26AD57}"/>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660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aph showing the number of people in the same direction&#10;&#10;Description automatically generated with medium confidence">
            <a:extLst>
              <a:ext uri="{FF2B5EF4-FFF2-40B4-BE49-F238E27FC236}">
                <a16:creationId xmlns:a16="http://schemas.microsoft.com/office/drawing/2014/main" id="{A4111F83-A8D0-C9CA-00AA-9E5AD6304E68}"/>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ACAB6597-2B99-9D35-7554-4C5AFAE4E8E8}"/>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99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temperature&#10;&#10;Description automatically generated with medium confidence">
            <a:extLst>
              <a:ext uri="{FF2B5EF4-FFF2-40B4-BE49-F238E27FC236}">
                <a16:creationId xmlns:a16="http://schemas.microsoft.com/office/drawing/2014/main" id="{2A80E646-812E-4542-8576-62B323FC4DC3}"/>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2BC51E9B-D9D7-2FED-6DFC-0F358E7F3484}"/>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575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global warming&#10;&#10;Description automatically generated">
            <a:extLst>
              <a:ext uri="{FF2B5EF4-FFF2-40B4-BE49-F238E27FC236}">
                <a16:creationId xmlns:a16="http://schemas.microsoft.com/office/drawing/2014/main" id="{8AD24D7F-2BB7-AB96-0BC3-BD957B2407E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6F098C73-6A14-6C71-F5A2-6394CA0F8625}"/>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447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aph showing the number of thermostats&#10;&#10;Description automatically generated">
            <a:extLst>
              <a:ext uri="{FF2B5EF4-FFF2-40B4-BE49-F238E27FC236}">
                <a16:creationId xmlns:a16="http://schemas.microsoft.com/office/drawing/2014/main" id="{02B20F6F-9B84-2BBA-52FF-DD37EFB288C9}"/>
              </a:ext>
            </a:extLst>
          </p:cNvPr>
          <p:cNvPicPr>
            <a:picLocks noGrp="1" noChangeAspect="1"/>
          </p:cNvPicPr>
          <p:nvPr>
            <p:ph type="pic" sz="quarter" idx="10"/>
          </p:nvPr>
        </p:nvPicPr>
        <p:blipFill>
          <a:blip r:embed="rId2"/>
          <a:srcRect t="5129" b="5129"/>
          <a:stretch>
            <a:fillRect/>
          </a:stretch>
        </p:blipFill>
        <p:spPr/>
      </p:pic>
      <p:sp>
        <p:nvSpPr>
          <p:cNvPr id="7" name="Rectangle 6">
            <a:extLst>
              <a:ext uri="{FF2B5EF4-FFF2-40B4-BE49-F238E27FC236}">
                <a16:creationId xmlns:a16="http://schemas.microsoft.com/office/drawing/2014/main" id="{6D73DEA4-4047-0726-04B7-4E62E7E4161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3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14AAA-7111-B1B5-CD09-7F7D5D60FFFF}"/>
              </a:ext>
            </a:extLst>
          </p:cNvPr>
          <p:cNvPicPr>
            <a:picLocks noChangeAspect="1"/>
          </p:cNvPicPr>
          <p:nvPr/>
        </p:nvPicPr>
        <p:blipFill rotWithShape="1">
          <a:blip r:embed="rId2"/>
          <a:srcRect l="49997" t="14444" r="9379" b="36666"/>
          <a:stretch/>
        </p:blipFill>
        <p:spPr>
          <a:xfrm>
            <a:off x="0" y="228600"/>
            <a:ext cx="4953000" cy="3352800"/>
          </a:xfrm>
          <a:prstGeom prst="rect">
            <a:avLst/>
          </a:prstGeom>
        </p:spPr>
      </p:pic>
      <p:pic>
        <p:nvPicPr>
          <p:cNvPr id="5" name="Picture 4">
            <a:extLst>
              <a:ext uri="{FF2B5EF4-FFF2-40B4-BE49-F238E27FC236}">
                <a16:creationId xmlns:a16="http://schemas.microsoft.com/office/drawing/2014/main" id="{B21AF10C-372D-8BF8-E4E8-C0936FD38D07}"/>
              </a:ext>
            </a:extLst>
          </p:cNvPr>
          <p:cNvPicPr>
            <a:picLocks noChangeAspect="1"/>
          </p:cNvPicPr>
          <p:nvPr/>
        </p:nvPicPr>
        <p:blipFill rotWithShape="1">
          <a:blip r:embed="rId3"/>
          <a:srcRect l="56250" t="12222" r="11875" b="47778"/>
          <a:stretch/>
        </p:blipFill>
        <p:spPr>
          <a:xfrm>
            <a:off x="565785" y="3657600"/>
            <a:ext cx="3886200" cy="2743200"/>
          </a:xfrm>
          <a:prstGeom prst="rect">
            <a:avLst/>
          </a:prstGeom>
        </p:spPr>
      </p:pic>
      <p:pic>
        <p:nvPicPr>
          <p:cNvPr id="7" name="Picture 6">
            <a:extLst>
              <a:ext uri="{FF2B5EF4-FFF2-40B4-BE49-F238E27FC236}">
                <a16:creationId xmlns:a16="http://schemas.microsoft.com/office/drawing/2014/main" id="{CC8DF1F7-4974-FFC8-94B0-BCCA39087D2E}"/>
              </a:ext>
            </a:extLst>
          </p:cNvPr>
          <p:cNvPicPr>
            <a:picLocks noChangeAspect="1"/>
          </p:cNvPicPr>
          <p:nvPr/>
        </p:nvPicPr>
        <p:blipFill rotWithShape="1">
          <a:blip r:embed="rId4"/>
          <a:srcRect l="21250" t="8889" r="39063" b="42222"/>
          <a:stretch/>
        </p:blipFill>
        <p:spPr>
          <a:xfrm>
            <a:off x="4876800" y="76200"/>
            <a:ext cx="4838700" cy="3352800"/>
          </a:xfrm>
          <a:prstGeom prst="rect">
            <a:avLst/>
          </a:prstGeom>
        </p:spPr>
      </p:pic>
      <p:pic>
        <p:nvPicPr>
          <p:cNvPr id="9" name="Picture 8">
            <a:extLst>
              <a:ext uri="{FF2B5EF4-FFF2-40B4-BE49-F238E27FC236}">
                <a16:creationId xmlns:a16="http://schemas.microsoft.com/office/drawing/2014/main" id="{B4671FA0-A905-132E-1010-50EB0EDDA6E8}"/>
              </a:ext>
            </a:extLst>
          </p:cNvPr>
          <p:cNvPicPr>
            <a:picLocks noChangeAspect="1"/>
          </p:cNvPicPr>
          <p:nvPr/>
        </p:nvPicPr>
        <p:blipFill rotWithShape="1">
          <a:blip r:embed="rId5"/>
          <a:srcRect l="32500" t="12222" r="33125" b="41111"/>
          <a:stretch/>
        </p:blipFill>
        <p:spPr>
          <a:xfrm>
            <a:off x="8001000" y="1752600"/>
            <a:ext cx="4191000" cy="3200400"/>
          </a:xfrm>
          <a:prstGeom prst="rect">
            <a:avLst/>
          </a:prstGeom>
        </p:spPr>
      </p:pic>
      <p:pic>
        <p:nvPicPr>
          <p:cNvPr id="11" name="Picture 10">
            <a:extLst>
              <a:ext uri="{FF2B5EF4-FFF2-40B4-BE49-F238E27FC236}">
                <a16:creationId xmlns:a16="http://schemas.microsoft.com/office/drawing/2014/main" id="{55A95BD6-FADD-5343-E507-75C4A89B22D5}"/>
              </a:ext>
            </a:extLst>
          </p:cNvPr>
          <p:cNvPicPr>
            <a:picLocks noChangeAspect="1"/>
          </p:cNvPicPr>
          <p:nvPr/>
        </p:nvPicPr>
        <p:blipFill rotWithShape="1">
          <a:blip r:embed="rId6"/>
          <a:srcRect l="53750" t="13333" r="14375" b="34444"/>
          <a:stretch/>
        </p:blipFill>
        <p:spPr>
          <a:xfrm>
            <a:off x="4876800" y="3733800"/>
            <a:ext cx="3886200" cy="3581400"/>
          </a:xfrm>
          <a:prstGeom prst="rect">
            <a:avLst/>
          </a:prstGeom>
        </p:spPr>
      </p:pic>
    </p:spTree>
    <p:extLst>
      <p:ext uri="{BB962C8B-B14F-4D97-AF65-F5344CB8AC3E}">
        <p14:creationId xmlns:p14="http://schemas.microsoft.com/office/powerpoint/2010/main" val="4045348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different colored squares&#10;&#10;Description automatically generated">
            <a:extLst>
              <a:ext uri="{FF2B5EF4-FFF2-40B4-BE49-F238E27FC236}">
                <a16:creationId xmlns:a16="http://schemas.microsoft.com/office/drawing/2014/main" id="{934D76E1-8F13-C5FA-FE88-0207EE30EB13}"/>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CE9FF96-14EB-3CF3-425B-7C119D69223B}"/>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88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aph showing the number of global warming&#10;&#10;Description automatically generated">
            <a:extLst>
              <a:ext uri="{FF2B5EF4-FFF2-40B4-BE49-F238E27FC236}">
                <a16:creationId xmlns:a16="http://schemas.microsoft.com/office/drawing/2014/main" id="{045CBA96-C327-0F86-9987-ADF914D40F98}"/>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31A16EDF-E7A1-911F-3A96-8C7B35766E58}"/>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821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light bulbs&#10;&#10;Description automatically generated">
            <a:extLst>
              <a:ext uri="{FF2B5EF4-FFF2-40B4-BE49-F238E27FC236}">
                <a16:creationId xmlns:a16="http://schemas.microsoft.com/office/drawing/2014/main" id="{D261B392-3022-020D-9A80-5B68A272CEE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22B5A7A0-9DC5-CCCE-7209-B390ED3F06D7}"/>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016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1FBE2CC9-0A59-426B-0F86-8D4CBDE28BD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CD4629B3-DF85-48D0-1DAF-26C9FE3E6DD7}"/>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785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global warming&#10;&#10;Description automatically generated">
            <a:extLst>
              <a:ext uri="{FF2B5EF4-FFF2-40B4-BE49-F238E27FC236}">
                <a16:creationId xmlns:a16="http://schemas.microsoft.com/office/drawing/2014/main" id="{E2B25DA9-9628-0365-75AE-5BE48D311C07}"/>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66578A32-C1B3-8012-9FB4-5D514D8B726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806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number of people&#10;&#10;Description automatically generated with medium confidence">
            <a:extLst>
              <a:ext uri="{FF2B5EF4-FFF2-40B4-BE49-F238E27FC236}">
                <a16:creationId xmlns:a16="http://schemas.microsoft.com/office/drawing/2014/main" id="{1BF0E8B8-91D9-1220-554C-6CAD1C6B0DD5}"/>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04E49F8D-614A-F7D7-674C-99E7309DCA8B}"/>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91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temperature&#10;&#10;Description automatically generated with medium confidence">
            <a:extLst>
              <a:ext uri="{FF2B5EF4-FFF2-40B4-BE49-F238E27FC236}">
                <a16:creationId xmlns:a16="http://schemas.microsoft.com/office/drawing/2014/main" id="{03CA6708-02DD-5717-569B-337ED8F296CD}"/>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C92834DD-FD05-952F-9138-1CEB0B6E4E8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000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number of people&#10;&#10;Description automatically generated with medium confidence">
            <a:extLst>
              <a:ext uri="{FF2B5EF4-FFF2-40B4-BE49-F238E27FC236}">
                <a16:creationId xmlns:a16="http://schemas.microsoft.com/office/drawing/2014/main" id="{DBDCC741-1C00-CA05-8175-374375F345D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CCD90B1-56E4-B99E-59EF-C85121DF3D7A}"/>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525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temperature&#10;&#10;Description automatically generated with medium confidence">
            <a:extLst>
              <a:ext uri="{FF2B5EF4-FFF2-40B4-BE49-F238E27FC236}">
                <a16:creationId xmlns:a16="http://schemas.microsoft.com/office/drawing/2014/main" id="{5B3AE703-C892-6302-2E14-8D65B93C7896}"/>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CCEDE00-59C4-4B4D-43AE-493531AB7B72}"/>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84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number of colored squares&#10;&#10;Description automatically generated">
            <a:extLst>
              <a:ext uri="{FF2B5EF4-FFF2-40B4-BE49-F238E27FC236}">
                <a16:creationId xmlns:a16="http://schemas.microsoft.com/office/drawing/2014/main" id="{AD7EEB7D-38D4-DC87-F7C7-3A58E273017A}"/>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60C0349B-D3E3-0439-3CA4-09ECA470E35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294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F48E7B-E567-D896-AB99-E9B283A762F6}"/>
              </a:ext>
            </a:extLst>
          </p:cNvPr>
          <p:cNvPicPr>
            <a:picLocks noChangeAspect="1"/>
          </p:cNvPicPr>
          <p:nvPr/>
        </p:nvPicPr>
        <p:blipFill rotWithShape="1">
          <a:blip r:embed="rId2"/>
          <a:srcRect l="45000" t="11111" r="18124" b="6667"/>
          <a:stretch/>
        </p:blipFill>
        <p:spPr>
          <a:xfrm>
            <a:off x="152400" y="381000"/>
            <a:ext cx="4495800" cy="5638800"/>
          </a:xfrm>
          <a:prstGeom prst="rect">
            <a:avLst/>
          </a:prstGeom>
        </p:spPr>
      </p:pic>
      <p:pic>
        <p:nvPicPr>
          <p:cNvPr id="5" name="Picture 4">
            <a:extLst>
              <a:ext uri="{FF2B5EF4-FFF2-40B4-BE49-F238E27FC236}">
                <a16:creationId xmlns:a16="http://schemas.microsoft.com/office/drawing/2014/main" id="{DA812EC5-D284-93EC-4512-B5A566121CD6}"/>
              </a:ext>
            </a:extLst>
          </p:cNvPr>
          <p:cNvPicPr>
            <a:picLocks noChangeAspect="1"/>
          </p:cNvPicPr>
          <p:nvPr/>
        </p:nvPicPr>
        <p:blipFill rotWithShape="1">
          <a:blip r:embed="rId3"/>
          <a:srcRect l="10000" t="17778" r="61250" b="12222"/>
          <a:stretch/>
        </p:blipFill>
        <p:spPr>
          <a:xfrm>
            <a:off x="3886200" y="2057400"/>
            <a:ext cx="4100528" cy="5615940"/>
          </a:xfrm>
          <a:prstGeom prst="rect">
            <a:avLst/>
          </a:prstGeom>
        </p:spPr>
      </p:pic>
      <p:pic>
        <p:nvPicPr>
          <p:cNvPr id="7" name="Picture 6">
            <a:extLst>
              <a:ext uri="{FF2B5EF4-FFF2-40B4-BE49-F238E27FC236}">
                <a16:creationId xmlns:a16="http://schemas.microsoft.com/office/drawing/2014/main" id="{D0F9B8C8-97A5-5C10-2C7F-852751223A8A}"/>
              </a:ext>
            </a:extLst>
          </p:cNvPr>
          <p:cNvPicPr>
            <a:picLocks noChangeAspect="1"/>
          </p:cNvPicPr>
          <p:nvPr/>
        </p:nvPicPr>
        <p:blipFill rotWithShape="1">
          <a:blip r:embed="rId4"/>
          <a:srcRect l="50625" t="16666" r="1251" b="23334"/>
          <a:stretch/>
        </p:blipFill>
        <p:spPr>
          <a:xfrm>
            <a:off x="7495117" y="76200"/>
            <a:ext cx="4563533" cy="3200400"/>
          </a:xfrm>
          <a:prstGeom prst="rect">
            <a:avLst/>
          </a:prstGeom>
        </p:spPr>
      </p:pic>
      <p:pic>
        <p:nvPicPr>
          <p:cNvPr id="9" name="Picture 8">
            <a:extLst>
              <a:ext uri="{FF2B5EF4-FFF2-40B4-BE49-F238E27FC236}">
                <a16:creationId xmlns:a16="http://schemas.microsoft.com/office/drawing/2014/main" id="{5C0F01C5-94C8-B8EB-436A-FD3368AC9F63}"/>
              </a:ext>
            </a:extLst>
          </p:cNvPr>
          <p:cNvPicPr>
            <a:picLocks noChangeAspect="1"/>
          </p:cNvPicPr>
          <p:nvPr/>
        </p:nvPicPr>
        <p:blipFill rotWithShape="1">
          <a:blip r:embed="rId5"/>
          <a:srcRect l="58125" t="14444" r="8242" b="31111"/>
          <a:stretch/>
        </p:blipFill>
        <p:spPr>
          <a:xfrm>
            <a:off x="7848600" y="2998470"/>
            <a:ext cx="4100528" cy="3733800"/>
          </a:xfrm>
          <a:prstGeom prst="rect">
            <a:avLst/>
          </a:prstGeom>
        </p:spPr>
      </p:pic>
      <p:sp>
        <p:nvSpPr>
          <p:cNvPr id="10" name="Oval 9">
            <a:extLst>
              <a:ext uri="{FF2B5EF4-FFF2-40B4-BE49-F238E27FC236}">
                <a16:creationId xmlns:a16="http://schemas.microsoft.com/office/drawing/2014/main" id="{13C90681-AD61-0FB2-9523-FACA57DEA5FA}"/>
              </a:ext>
            </a:extLst>
          </p:cNvPr>
          <p:cNvSpPr/>
          <p:nvPr/>
        </p:nvSpPr>
        <p:spPr>
          <a:xfrm>
            <a:off x="8305800" y="5029200"/>
            <a:ext cx="1066800"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2658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number of the number of the number of the number of the number of the number of the number of the number of the number of the number of the number of&#10;&#10;Description automatically generated">
            <a:extLst>
              <a:ext uri="{FF2B5EF4-FFF2-40B4-BE49-F238E27FC236}">
                <a16:creationId xmlns:a16="http://schemas.microsoft.com/office/drawing/2014/main" id="{9A8746F2-ABD4-FD4C-8DD9-365618418C68}"/>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E9BBB876-4A74-DC8C-B43F-FA7FE0DC2C4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939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temperature of a temperature&#10;&#10;Description automatically generated">
            <a:extLst>
              <a:ext uri="{FF2B5EF4-FFF2-40B4-BE49-F238E27FC236}">
                <a16:creationId xmlns:a16="http://schemas.microsoft.com/office/drawing/2014/main" id="{5F6CB1BC-27FC-1B78-EE8D-741C30B45FC6}"/>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8EFBC07-4A53-1B36-DE2D-B0F739125BE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657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132BFC90-13B7-2A2D-0D0C-A1D182F0B1B6}"/>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22B17CCF-9A5C-3A79-3736-291F88D29EA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871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D7083B5-165E-103A-2365-4859B72D4E49}"/>
              </a:ext>
            </a:extLst>
          </p:cNvPr>
          <p:cNvPicPr>
            <a:picLocks noGrp="1" noChangeAspect="1"/>
          </p:cNvPicPr>
          <p:nvPr>
            <p:ph type="pic" sz="quarter" idx="10"/>
          </p:nvPr>
        </p:nvPicPr>
        <p:blipFill>
          <a:blip r:embed="rId2"/>
          <a:srcRect t="5129" b="5129"/>
          <a:stretch>
            <a:fillRect/>
          </a:stretch>
        </p:blipFill>
        <p:spPr/>
      </p:pic>
      <p:sp>
        <p:nvSpPr>
          <p:cNvPr id="9" name="Rectangle 8">
            <a:extLst>
              <a:ext uri="{FF2B5EF4-FFF2-40B4-BE49-F238E27FC236}">
                <a16:creationId xmlns:a16="http://schemas.microsoft.com/office/drawing/2014/main" id="{3EFD494F-16E7-78B9-692D-07C60E8EC515}"/>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62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856B55F7-75E2-35F5-B4F1-77A9F7FDAFA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FD3BC952-DED4-D358-FCB2-11839B06F051}"/>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262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4E3F2729-9FB0-08F0-7E17-6DE2DD1FF79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D9E9A695-E3EC-FFDF-BB97-1DDDEC76EEFA}"/>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827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4E2D7E29-F502-703C-AAB3-973ECA5B450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3D81C289-61ED-B323-E2C1-169D93D21F26}"/>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67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light bulbs&#10;&#10;Description automatically generated">
            <a:extLst>
              <a:ext uri="{FF2B5EF4-FFF2-40B4-BE49-F238E27FC236}">
                <a16:creationId xmlns:a16="http://schemas.microsoft.com/office/drawing/2014/main" id="{F1DA0D25-55A4-46A3-70D5-1B4454E74B0E}"/>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07AEBED1-6F72-EB08-81B1-687BB5D632F4}"/>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2FA727-C350-A238-6F78-2B7C9420086C}"/>
              </a:ext>
            </a:extLst>
          </p:cNvPr>
          <p:cNvSpPr/>
          <p:nvPr/>
        </p:nvSpPr>
        <p:spPr>
          <a:xfrm>
            <a:off x="2057400" y="62484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844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bars&#10;&#10;Description automatically generated">
            <a:extLst>
              <a:ext uri="{FF2B5EF4-FFF2-40B4-BE49-F238E27FC236}">
                <a16:creationId xmlns:a16="http://schemas.microsoft.com/office/drawing/2014/main" id="{4734DBA4-6140-C01E-439E-10BD29663540}"/>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43A3E54A-36B2-C369-74E8-00540637689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558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temperature&#10;&#10;Description automatically generated with medium confidence">
            <a:extLst>
              <a:ext uri="{FF2B5EF4-FFF2-40B4-BE49-F238E27FC236}">
                <a16:creationId xmlns:a16="http://schemas.microsoft.com/office/drawing/2014/main" id="{305EB3F9-26AE-823D-1364-72DC59C5E3E8}"/>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2837C124-C893-BEF9-48B1-83ACD9588E5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70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3D6C926B-4A68-5E50-6153-6BC11F9D4CD9}"/>
              </a:ext>
            </a:extLst>
          </p:cNvPr>
          <p:cNvGraphicFramePr/>
          <p:nvPr>
            <p:extLst>
              <p:ext uri="{D42A27DB-BD31-4B8C-83A1-F6EECF244321}">
                <p14:modId xmlns:p14="http://schemas.microsoft.com/office/powerpoint/2010/main" val="2190611248"/>
              </p:ext>
            </p:extLst>
          </p:nvPr>
        </p:nvGraphicFramePr>
        <p:xfrm>
          <a:off x="1155031" y="851038"/>
          <a:ext cx="9881937" cy="515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AC26FA4C-6452-4D94-8BCC-DB75AB876B15}"/>
              </a:ext>
            </a:extLst>
          </p:cNvPr>
          <p:cNvSpPr/>
          <p:nvPr/>
        </p:nvSpPr>
        <p:spPr>
          <a:xfrm>
            <a:off x="304800" y="2590800"/>
            <a:ext cx="11353800" cy="3581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313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light bulbs&#10;&#10;Description automatically generated">
            <a:extLst>
              <a:ext uri="{FF2B5EF4-FFF2-40B4-BE49-F238E27FC236}">
                <a16:creationId xmlns:a16="http://schemas.microsoft.com/office/drawing/2014/main" id="{8AEFFDB4-8186-C60B-B80A-27CFEF4FEEAF}"/>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CABC7EAB-F9EB-5A7F-85AD-F26CE9967269}"/>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6390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383836AA-E7AA-00B1-1F76-CBA4B19C875C}"/>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3FF3D0F0-8ADD-1309-584C-56F11CD924CE}"/>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581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aph showing the temperature of a temperature&#10;&#10;Description automatically generated with medium confidence">
            <a:extLst>
              <a:ext uri="{FF2B5EF4-FFF2-40B4-BE49-F238E27FC236}">
                <a16:creationId xmlns:a16="http://schemas.microsoft.com/office/drawing/2014/main" id="{93640D0D-54E3-5529-01F8-EE51E1C4B024}"/>
              </a:ext>
            </a:extLst>
          </p:cNvPr>
          <p:cNvPicPr>
            <a:picLocks noGrp="1" noChangeAspect="1"/>
          </p:cNvPicPr>
          <p:nvPr>
            <p:ph type="pic" sz="quarter" idx="10"/>
          </p:nvPr>
        </p:nvPicPr>
        <p:blipFill>
          <a:blip r:embed="rId2"/>
          <a:srcRect t="5129" b="5129"/>
          <a:stretch>
            <a:fillRect/>
          </a:stretch>
        </p:blipFill>
        <p:spPr/>
      </p:pic>
      <p:sp>
        <p:nvSpPr>
          <p:cNvPr id="13" name="Rectangle 12">
            <a:extLst>
              <a:ext uri="{FF2B5EF4-FFF2-40B4-BE49-F238E27FC236}">
                <a16:creationId xmlns:a16="http://schemas.microsoft.com/office/drawing/2014/main" id="{EB3CB97C-A249-6FED-A123-28B07A38652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378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different colored squares&#10;&#10;Description automatically generated">
            <a:extLst>
              <a:ext uri="{FF2B5EF4-FFF2-40B4-BE49-F238E27FC236}">
                <a16:creationId xmlns:a16="http://schemas.microsoft.com/office/drawing/2014/main" id="{12BDD4EE-D512-09D7-542D-75DB48FEAE25}"/>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8C15C849-1E6F-EE9D-D056-A0B6D116A684}"/>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9941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temperature&#10;&#10;Description automatically generated with medium confidence">
            <a:extLst>
              <a:ext uri="{FF2B5EF4-FFF2-40B4-BE49-F238E27FC236}">
                <a16:creationId xmlns:a16="http://schemas.microsoft.com/office/drawing/2014/main" id="{AAFC8F83-988A-5E11-DE46-1B510541998F}"/>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CCD316CA-7F6E-0359-FB78-D1A63715AC6E}"/>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323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a number of people&#10;&#10;Description automatically generated">
            <a:extLst>
              <a:ext uri="{FF2B5EF4-FFF2-40B4-BE49-F238E27FC236}">
                <a16:creationId xmlns:a16="http://schemas.microsoft.com/office/drawing/2014/main" id="{B9EE318B-F537-08B4-E9ED-E3AF631E3EBF}"/>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05F02C9B-3775-57E7-3EC9-A4910D3C45AC}"/>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931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showing the number of the temperature&#10;&#10;Description automatically generated with medium confidence">
            <a:extLst>
              <a:ext uri="{FF2B5EF4-FFF2-40B4-BE49-F238E27FC236}">
                <a16:creationId xmlns:a16="http://schemas.microsoft.com/office/drawing/2014/main" id="{846BD496-52D5-BA18-B654-1D69B181D09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F02B7BC4-B001-AAB5-3574-B38C94001AA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6532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showing a number of bars&#10;&#10;Description automatically generated with medium confidence">
            <a:extLst>
              <a:ext uri="{FF2B5EF4-FFF2-40B4-BE49-F238E27FC236}">
                <a16:creationId xmlns:a16="http://schemas.microsoft.com/office/drawing/2014/main" id="{2465583C-FEA7-CD61-A0FE-998E6BA0FC9F}"/>
              </a:ext>
            </a:extLst>
          </p:cNvPr>
          <p:cNvPicPr>
            <a:picLocks noChangeAspect="1"/>
          </p:cNvPicPr>
          <p:nvPr/>
        </p:nvPicPr>
        <p:blipFill>
          <a:blip r:embed="rId2"/>
          <a:stretch>
            <a:fillRect/>
          </a:stretch>
        </p:blipFill>
        <p:spPr>
          <a:xfrm>
            <a:off x="1600200" y="433438"/>
            <a:ext cx="9371384" cy="5857115"/>
          </a:xfrm>
          <a:prstGeom prst="rect">
            <a:avLst/>
          </a:prstGeom>
        </p:spPr>
      </p:pic>
      <p:pic>
        <p:nvPicPr>
          <p:cNvPr id="3" name="Picture 2" descr="A graph showing the number of the number of individuals&#10;&#10;Description automatically generated with medium confidence">
            <a:extLst>
              <a:ext uri="{FF2B5EF4-FFF2-40B4-BE49-F238E27FC236}">
                <a16:creationId xmlns:a16="http://schemas.microsoft.com/office/drawing/2014/main" id="{501416D7-65D5-ADEB-0DA8-99A45C049B94}"/>
              </a:ext>
            </a:extLst>
          </p:cNvPr>
          <p:cNvPicPr>
            <a:picLocks noChangeAspect="1"/>
          </p:cNvPicPr>
          <p:nvPr/>
        </p:nvPicPr>
        <p:blipFill>
          <a:blip r:embed="rId3"/>
          <a:stretch>
            <a:fillRect/>
          </a:stretch>
        </p:blipFill>
        <p:spPr>
          <a:xfrm>
            <a:off x="1220416" y="433438"/>
            <a:ext cx="9751168" cy="6094480"/>
          </a:xfrm>
          <a:prstGeom prst="rect">
            <a:avLst/>
          </a:prstGeom>
        </p:spPr>
      </p:pic>
      <p:pic>
        <p:nvPicPr>
          <p:cNvPr id="4" name="Picture 3" descr="A graph with a bar chart and text&#10;&#10;Description automatically generated with medium confidence">
            <a:extLst>
              <a:ext uri="{FF2B5EF4-FFF2-40B4-BE49-F238E27FC236}">
                <a16:creationId xmlns:a16="http://schemas.microsoft.com/office/drawing/2014/main" id="{B9DA32DA-FEE9-0218-3447-4AD22AD93262}"/>
              </a:ext>
            </a:extLst>
          </p:cNvPr>
          <p:cNvPicPr>
            <a:picLocks noChangeAspect="1"/>
          </p:cNvPicPr>
          <p:nvPr/>
        </p:nvPicPr>
        <p:blipFill>
          <a:blip r:embed="rId4"/>
          <a:stretch>
            <a:fillRect/>
          </a:stretch>
        </p:blipFill>
        <p:spPr>
          <a:xfrm>
            <a:off x="1220416" y="431817"/>
            <a:ext cx="9751168" cy="6094480"/>
          </a:xfrm>
          <a:prstGeom prst="rect">
            <a:avLst/>
          </a:prstGeom>
        </p:spPr>
      </p:pic>
      <p:sp>
        <p:nvSpPr>
          <p:cNvPr id="5" name="Rectangle 4">
            <a:extLst>
              <a:ext uri="{FF2B5EF4-FFF2-40B4-BE49-F238E27FC236}">
                <a16:creationId xmlns:a16="http://schemas.microsoft.com/office/drawing/2014/main" id="{4F6CCB19-C183-4AAC-B262-2A24CDD46A33}"/>
              </a:ext>
            </a:extLst>
          </p:cNvPr>
          <p:cNvSpPr/>
          <p:nvPr/>
        </p:nvSpPr>
        <p:spPr>
          <a:xfrm>
            <a:off x="2133600" y="6023853"/>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4875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aph with different colored squares&#10;&#10;Description automatically generated">
            <a:extLst>
              <a:ext uri="{FF2B5EF4-FFF2-40B4-BE49-F238E27FC236}">
                <a16:creationId xmlns:a16="http://schemas.microsoft.com/office/drawing/2014/main" id="{1D2E35B8-8EBC-07DB-B818-15493A141C04}"/>
              </a:ext>
            </a:extLst>
          </p:cNvPr>
          <p:cNvPicPr>
            <a:picLocks noGrp="1" noChangeAspect="1"/>
          </p:cNvPicPr>
          <p:nvPr>
            <p:ph type="pic" sz="quarter" idx="10"/>
          </p:nvPr>
        </p:nvPicPr>
        <p:blipFill>
          <a:blip r:embed="rId2"/>
          <a:srcRect t="5129" b="5129"/>
          <a:stretch>
            <a:fillRect/>
          </a:stretch>
        </p:blipFill>
        <p:spPr/>
      </p:pic>
      <p:sp>
        <p:nvSpPr>
          <p:cNvPr id="7" name="Rectangle 6">
            <a:extLst>
              <a:ext uri="{FF2B5EF4-FFF2-40B4-BE49-F238E27FC236}">
                <a16:creationId xmlns:a16="http://schemas.microsoft.com/office/drawing/2014/main" id="{EDDF8882-C4CF-FEB0-5799-E382ED854F5D}"/>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6805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aph showing the number of the temperature&#10;&#10;Description automatically generated with medium confidence">
            <a:extLst>
              <a:ext uri="{FF2B5EF4-FFF2-40B4-BE49-F238E27FC236}">
                <a16:creationId xmlns:a16="http://schemas.microsoft.com/office/drawing/2014/main" id="{5254FA1B-E92F-6A60-770C-BCDDD566A74B}"/>
              </a:ext>
            </a:extLst>
          </p:cNvPr>
          <p:cNvPicPr>
            <a:picLocks noGrp="1" noChangeAspect="1"/>
          </p:cNvPicPr>
          <p:nvPr>
            <p:ph type="pic" sz="quarter" idx="10"/>
          </p:nvPr>
        </p:nvPicPr>
        <p:blipFill>
          <a:blip r:embed="rId2"/>
          <a:srcRect t="5129" b="5129"/>
          <a:stretch>
            <a:fillRect/>
          </a:stretch>
        </p:blipFill>
        <p:spPr/>
      </p:pic>
      <p:sp>
        <p:nvSpPr>
          <p:cNvPr id="11" name="Rectangle 10">
            <a:extLst>
              <a:ext uri="{FF2B5EF4-FFF2-40B4-BE49-F238E27FC236}">
                <a16:creationId xmlns:a16="http://schemas.microsoft.com/office/drawing/2014/main" id="{5FDEAE7C-A8B6-ACDD-D605-D40FB26EF82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90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3D6C926B-4A68-5E50-6153-6BC11F9D4CD9}"/>
              </a:ext>
            </a:extLst>
          </p:cNvPr>
          <p:cNvGraphicFramePr/>
          <p:nvPr>
            <p:extLst>
              <p:ext uri="{D42A27DB-BD31-4B8C-83A1-F6EECF244321}">
                <p14:modId xmlns:p14="http://schemas.microsoft.com/office/powerpoint/2010/main" val="3961643233"/>
              </p:ext>
            </p:extLst>
          </p:nvPr>
        </p:nvGraphicFramePr>
        <p:xfrm>
          <a:off x="1155031" y="851038"/>
          <a:ext cx="9881937" cy="515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AC26FA4C-6452-4D94-8BCC-DB75AB876B15}"/>
              </a:ext>
            </a:extLst>
          </p:cNvPr>
          <p:cNvSpPr/>
          <p:nvPr/>
        </p:nvSpPr>
        <p:spPr>
          <a:xfrm>
            <a:off x="304800" y="4267200"/>
            <a:ext cx="11353800" cy="1905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334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bar chart and text&#10;&#10;Description automatically generated with medium confidence">
            <a:extLst>
              <a:ext uri="{FF2B5EF4-FFF2-40B4-BE49-F238E27FC236}">
                <a16:creationId xmlns:a16="http://schemas.microsoft.com/office/drawing/2014/main" id="{77A8AC62-C70E-E26C-48E5-1C106503A107}"/>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0A5A0A6C-B90A-0EFF-52BE-983AE6DCABC5}"/>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3696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showing a number of bars&#10;&#10;Description automatically generated with medium confidence">
            <a:extLst>
              <a:ext uri="{FF2B5EF4-FFF2-40B4-BE49-F238E27FC236}">
                <a16:creationId xmlns:a16="http://schemas.microsoft.com/office/drawing/2014/main" id="{2465583C-FEA7-CD61-A0FE-998E6BA0FC9F}"/>
              </a:ext>
            </a:extLst>
          </p:cNvPr>
          <p:cNvPicPr>
            <a:picLocks noChangeAspect="1"/>
          </p:cNvPicPr>
          <p:nvPr/>
        </p:nvPicPr>
        <p:blipFill>
          <a:blip r:embed="rId2"/>
          <a:stretch>
            <a:fillRect/>
          </a:stretch>
        </p:blipFill>
        <p:spPr>
          <a:xfrm>
            <a:off x="1600200" y="433438"/>
            <a:ext cx="9371384" cy="5857115"/>
          </a:xfrm>
          <a:prstGeom prst="rect">
            <a:avLst/>
          </a:prstGeom>
        </p:spPr>
      </p:pic>
      <p:pic>
        <p:nvPicPr>
          <p:cNvPr id="3" name="Picture 2" descr="A graph showing the number of the number of individuals&#10;&#10;Description automatically generated with medium confidence">
            <a:extLst>
              <a:ext uri="{FF2B5EF4-FFF2-40B4-BE49-F238E27FC236}">
                <a16:creationId xmlns:a16="http://schemas.microsoft.com/office/drawing/2014/main" id="{501416D7-65D5-ADEB-0DA8-99A45C049B94}"/>
              </a:ext>
            </a:extLst>
          </p:cNvPr>
          <p:cNvPicPr>
            <a:picLocks noChangeAspect="1"/>
          </p:cNvPicPr>
          <p:nvPr/>
        </p:nvPicPr>
        <p:blipFill>
          <a:blip r:embed="rId3"/>
          <a:stretch>
            <a:fillRect/>
          </a:stretch>
        </p:blipFill>
        <p:spPr>
          <a:xfrm>
            <a:off x="1220416" y="433438"/>
            <a:ext cx="9751168" cy="6094480"/>
          </a:xfrm>
          <a:prstGeom prst="rect">
            <a:avLst/>
          </a:prstGeom>
        </p:spPr>
      </p:pic>
      <p:pic>
        <p:nvPicPr>
          <p:cNvPr id="4" name="Picture 3" descr="A graph with a bar chart and text&#10;&#10;Description automatically generated with medium confidence">
            <a:extLst>
              <a:ext uri="{FF2B5EF4-FFF2-40B4-BE49-F238E27FC236}">
                <a16:creationId xmlns:a16="http://schemas.microsoft.com/office/drawing/2014/main" id="{B9DA32DA-FEE9-0218-3447-4AD22AD93262}"/>
              </a:ext>
            </a:extLst>
          </p:cNvPr>
          <p:cNvPicPr>
            <a:picLocks noChangeAspect="1"/>
          </p:cNvPicPr>
          <p:nvPr/>
        </p:nvPicPr>
        <p:blipFill>
          <a:blip r:embed="rId4"/>
          <a:stretch>
            <a:fillRect/>
          </a:stretch>
        </p:blipFill>
        <p:spPr>
          <a:xfrm>
            <a:off x="1220416" y="431817"/>
            <a:ext cx="9751168" cy="6094480"/>
          </a:xfrm>
          <a:prstGeom prst="rect">
            <a:avLst/>
          </a:prstGeom>
        </p:spPr>
      </p:pic>
      <p:pic>
        <p:nvPicPr>
          <p:cNvPr id="5" name="Picture 4" descr="A graph showing a number of bars&#10;&#10;Description automatically generated with medium confidence">
            <a:extLst>
              <a:ext uri="{FF2B5EF4-FFF2-40B4-BE49-F238E27FC236}">
                <a16:creationId xmlns:a16="http://schemas.microsoft.com/office/drawing/2014/main" id="{AAAE7FA2-BC8E-1CFB-FEB2-DCC8DC86D731}"/>
              </a:ext>
            </a:extLst>
          </p:cNvPr>
          <p:cNvPicPr>
            <a:picLocks noChangeAspect="1"/>
          </p:cNvPicPr>
          <p:nvPr/>
        </p:nvPicPr>
        <p:blipFill>
          <a:blip r:embed="rId5"/>
          <a:stretch>
            <a:fillRect/>
          </a:stretch>
        </p:blipFill>
        <p:spPr>
          <a:xfrm>
            <a:off x="1220416" y="330082"/>
            <a:ext cx="9904784" cy="6190490"/>
          </a:xfrm>
          <a:prstGeom prst="rect">
            <a:avLst/>
          </a:prstGeom>
        </p:spPr>
      </p:pic>
      <p:sp>
        <p:nvSpPr>
          <p:cNvPr id="6" name="Rectangle 5">
            <a:extLst>
              <a:ext uri="{FF2B5EF4-FFF2-40B4-BE49-F238E27FC236}">
                <a16:creationId xmlns:a16="http://schemas.microsoft.com/office/drawing/2014/main" id="{32C73DB3-27AF-7940-1914-8594F1265C51}"/>
              </a:ext>
            </a:extLst>
          </p:cNvPr>
          <p:cNvSpPr/>
          <p:nvPr/>
        </p:nvSpPr>
        <p:spPr>
          <a:xfrm>
            <a:off x="2133600" y="6023853"/>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3804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aph showing the temperature of a car&#10;&#10;Description automatically generated with medium confidence">
            <a:extLst>
              <a:ext uri="{FF2B5EF4-FFF2-40B4-BE49-F238E27FC236}">
                <a16:creationId xmlns:a16="http://schemas.microsoft.com/office/drawing/2014/main" id="{FCA94760-33F9-6FA4-7F23-C55E9AAD7B63}"/>
              </a:ext>
            </a:extLst>
          </p:cNvPr>
          <p:cNvPicPr>
            <a:picLocks noGrp="1" noChangeAspect="1"/>
          </p:cNvPicPr>
          <p:nvPr>
            <p:ph type="pic" sz="quarter" idx="10"/>
          </p:nvPr>
        </p:nvPicPr>
        <p:blipFill>
          <a:blip r:embed="rId2"/>
          <a:srcRect t="5129" b="5129"/>
          <a:stretch>
            <a:fillRect/>
          </a:stretch>
        </p:blipFill>
        <p:spPr/>
      </p:pic>
      <p:sp>
        <p:nvSpPr>
          <p:cNvPr id="13" name="Rectangle 12">
            <a:extLst>
              <a:ext uri="{FF2B5EF4-FFF2-40B4-BE49-F238E27FC236}">
                <a16:creationId xmlns:a16="http://schemas.microsoft.com/office/drawing/2014/main" id="{EABCED59-3D42-B75B-41EA-93593C6DAA07}"/>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2626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65474B14-AEFB-4308-4E3D-F2F33C0138CE}"/>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A8175CFA-EDF6-C542-99FE-9F1706AE83DF}"/>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4240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97FBD4DA-EC94-0C12-BAA9-EC8EF4C14586}"/>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DD45B55-022C-BF51-0930-73A8E6829938}"/>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508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numbers and a bar&#10;&#10;Description automatically generated with medium confidence">
            <a:extLst>
              <a:ext uri="{FF2B5EF4-FFF2-40B4-BE49-F238E27FC236}">
                <a16:creationId xmlns:a16="http://schemas.microsoft.com/office/drawing/2014/main" id="{A2121020-EEC8-60AA-2420-278076D124CE}"/>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3E598C6-0BD6-8F37-53AA-3AE5851EA154}"/>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1423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27328D51-AE97-B410-C6BC-C02C1367D461}"/>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B6BACB46-16C0-8222-DCED-9B10B614A3B0}"/>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5117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a number of different colored squares&#10;&#10;Description automatically generated">
            <a:extLst>
              <a:ext uri="{FF2B5EF4-FFF2-40B4-BE49-F238E27FC236}">
                <a16:creationId xmlns:a16="http://schemas.microsoft.com/office/drawing/2014/main" id="{BCB2FC80-3939-94AA-BE70-57E46B26C102}"/>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EBF855CD-992D-D231-1D2A-5EF29321DE52}"/>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548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showing a number of bars&#10;&#10;Description automatically generated with medium confidence">
            <a:extLst>
              <a:ext uri="{FF2B5EF4-FFF2-40B4-BE49-F238E27FC236}">
                <a16:creationId xmlns:a16="http://schemas.microsoft.com/office/drawing/2014/main" id="{2465583C-FEA7-CD61-A0FE-998E6BA0FC9F}"/>
              </a:ext>
            </a:extLst>
          </p:cNvPr>
          <p:cNvPicPr>
            <a:picLocks noChangeAspect="1"/>
          </p:cNvPicPr>
          <p:nvPr/>
        </p:nvPicPr>
        <p:blipFill>
          <a:blip r:embed="rId2"/>
          <a:stretch>
            <a:fillRect/>
          </a:stretch>
        </p:blipFill>
        <p:spPr>
          <a:xfrm>
            <a:off x="1600200" y="433438"/>
            <a:ext cx="9371384" cy="5857115"/>
          </a:xfrm>
          <a:prstGeom prst="rect">
            <a:avLst/>
          </a:prstGeom>
        </p:spPr>
      </p:pic>
      <p:pic>
        <p:nvPicPr>
          <p:cNvPr id="3" name="Picture 2" descr="A graph showing the number of the number of individuals&#10;&#10;Description automatically generated with medium confidence">
            <a:extLst>
              <a:ext uri="{FF2B5EF4-FFF2-40B4-BE49-F238E27FC236}">
                <a16:creationId xmlns:a16="http://schemas.microsoft.com/office/drawing/2014/main" id="{501416D7-65D5-ADEB-0DA8-99A45C049B94}"/>
              </a:ext>
            </a:extLst>
          </p:cNvPr>
          <p:cNvPicPr>
            <a:picLocks noChangeAspect="1"/>
          </p:cNvPicPr>
          <p:nvPr/>
        </p:nvPicPr>
        <p:blipFill>
          <a:blip r:embed="rId3"/>
          <a:stretch>
            <a:fillRect/>
          </a:stretch>
        </p:blipFill>
        <p:spPr>
          <a:xfrm>
            <a:off x="1220416" y="433438"/>
            <a:ext cx="9751168" cy="6094480"/>
          </a:xfrm>
          <a:prstGeom prst="rect">
            <a:avLst/>
          </a:prstGeom>
        </p:spPr>
      </p:pic>
      <p:pic>
        <p:nvPicPr>
          <p:cNvPr id="4" name="Picture 3" descr="A graph with a bar chart and text&#10;&#10;Description automatically generated with medium confidence">
            <a:extLst>
              <a:ext uri="{FF2B5EF4-FFF2-40B4-BE49-F238E27FC236}">
                <a16:creationId xmlns:a16="http://schemas.microsoft.com/office/drawing/2014/main" id="{B9DA32DA-FEE9-0218-3447-4AD22AD93262}"/>
              </a:ext>
            </a:extLst>
          </p:cNvPr>
          <p:cNvPicPr>
            <a:picLocks noChangeAspect="1"/>
          </p:cNvPicPr>
          <p:nvPr/>
        </p:nvPicPr>
        <p:blipFill>
          <a:blip r:embed="rId4"/>
          <a:stretch>
            <a:fillRect/>
          </a:stretch>
        </p:blipFill>
        <p:spPr>
          <a:xfrm>
            <a:off x="1220416" y="431817"/>
            <a:ext cx="9751168" cy="6094480"/>
          </a:xfrm>
          <a:prstGeom prst="rect">
            <a:avLst/>
          </a:prstGeom>
        </p:spPr>
      </p:pic>
      <p:pic>
        <p:nvPicPr>
          <p:cNvPr id="5" name="Picture 4" descr="A graph showing a number of bars&#10;&#10;Description automatically generated with medium confidence">
            <a:extLst>
              <a:ext uri="{FF2B5EF4-FFF2-40B4-BE49-F238E27FC236}">
                <a16:creationId xmlns:a16="http://schemas.microsoft.com/office/drawing/2014/main" id="{AAAE7FA2-BC8E-1CFB-FEB2-DCC8DC86D731}"/>
              </a:ext>
            </a:extLst>
          </p:cNvPr>
          <p:cNvPicPr>
            <a:picLocks noChangeAspect="1"/>
          </p:cNvPicPr>
          <p:nvPr/>
        </p:nvPicPr>
        <p:blipFill>
          <a:blip r:embed="rId5"/>
          <a:stretch>
            <a:fillRect/>
          </a:stretch>
        </p:blipFill>
        <p:spPr>
          <a:xfrm>
            <a:off x="1220416" y="330082"/>
            <a:ext cx="9904784" cy="6190490"/>
          </a:xfrm>
          <a:prstGeom prst="rect">
            <a:avLst/>
          </a:prstGeom>
        </p:spPr>
      </p:pic>
      <p:pic>
        <p:nvPicPr>
          <p:cNvPr id="6" name="Picture 5" descr="A graph with colored squares&#10;&#10;Description automatically generated">
            <a:extLst>
              <a:ext uri="{FF2B5EF4-FFF2-40B4-BE49-F238E27FC236}">
                <a16:creationId xmlns:a16="http://schemas.microsoft.com/office/drawing/2014/main" id="{76A93FC8-A3C3-4037-4B2E-2D95EE83C18D}"/>
              </a:ext>
            </a:extLst>
          </p:cNvPr>
          <p:cNvPicPr>
            <a:picLocks noChangeAspect="1"/>
          </p:cNvPicPr>
          <p:nvPr/>
        </p:nvPicPr>
        <p:blipFill>
          <a:blip r:embed="rId6"/>
          <a:stretch>
            <a:fillRect/>
          </a:stretch>
        </p:blipFill>
        <p:spPr>
          <a:xfrm>
            <a:off x="1066800" y="330081"/>
            <a:ext cx="10287000" cy="6429375"/>
          </a:xfrm>
          <a:prstGeom prst="rect">
            <a:avLst/>
          </a:prstGeom>
        </p:spPr>
      </p:pic>
      <p:pic>
        <p:nvPicPr>
          <p:cNvPr id="7" name="Picture 6" descr="A graph with numbers and text&#10;&#10;Description automatically generated with medium confidence">
            <a:extLst>
              <a:ext uri="{FF2B5EF4-FFF2-40B4-BE49-F238E27FC236}">
                <a16:creationId xmlns:a16="http://schemas.microsoft.com/office/drawing/2014/main" id="{FB3D1C9E-5869-E45E-B495-FBC395DC5792}"/>
              </a:ext>
            </a:extLst>
          </p:cNvPr>
          <p:cNvPicPr>
            <a:picLocks noChangeAspect="1"/>
          </p:cNvPicPr>
          <p:nvPr/>
        </p:nvPicPr>
        <p:blipFill>
          <a:blip r:embed="rId7"/>
          <a:stretch>
            <a:fillRect/>
          </a:stretch>
        </p:blipFill>
        <p:spPr>
          <a:xfrm>
            <a:off x="1066800" y="330080"/>
            <a:ext cx="10287000" cy="6429375"/>
          </a:xfrm>
          <a:prstGeom prst="rect">
            <a:avLst/>
          </a:prstGeom>
        </p:spPr>
      </p:pic>
      <p:sp>
        <p:nvSpPr>
          <p:cNvPr id="8" name="Rectangle 7">
            <a:extLst>
              <a:ext uri="{FF2B5EF4-FFF2-40B4-BE49-F238E27FC236}">
                <a16:creationId xmlns:a16="http://schemas.microsoft.com/office/drawing/2014/main" id="{EDF2A95F-90D5-6503-E293-1A75A8EC8BEC}"/>
              </a:ext>
            </a:extLst>
          </p:cNvPr>
          <p:cNvSpPr/>
          <p:nvPr/>
        </p:nvSpPr>
        <p:spPr>
          <a:xfrm>
            <a:off x="2057400" y="6232861"/>
            <a:ext cx="476250" cy="2667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4950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squares&#10;&#10;Description automatically generated">
            <a:extLst>
              <a:ext uri="{FF2B5EF4-FFF2-40B4-BE49-F238E27FC236}">
                <a16:creationId xmlns:a16="http://schemas.microsoft.com/office/drawing/2014/main" id="{619E247C-BFB8-2422-24EC-F604E6AB8AF0}"/>
              </a:ext>
            </a:extLst>
          </p:cNvPr>
          <p:cNvPicPr>
            <a:picLocks noGrp="1" noChangeAspect="1"/>
          </p:cNvPicPr>
          <p:nvPr>
            <p:ph type="pic" sz="quarter" idx="10"/>
          </p:nvPr>
        </p:nvPicPr>
        <p:blipFill>
          <a:blip r:embed="rId2"/>
          <a:srcRect t="5129" b="5129"/>
          <a:stretch>
            <a:fillRect/>
          </a:stretch>
        </p:blipFill>
        <p:spPr/>
      </p:pic>
      <p:sp>
        <p:nvSpPr>
          <p:cNvPr id="5" name="Rectangle 4">
            <a:extLst>
              <a:ext uri="{FF2B5EF4-FFF2-40B4-BE49-F238E27FC236}">
                <a16:creationId xmlns:a16="http://schemas.microsoft.com/office/drawing/2014/main" id="{0FA18923-3EBB-7F0D-0608-B8982A0F6955}"/>
              </a:ext>
            </a:extLst>
          </p:cNvPr>
          <p:cNvSpPr/>
          <p:nvPr/>
        </p:nvSpPr>
        <p:spPr>
          <a:xfrm>
            <a:off x="1905000" y="6096000"/>
            <a:ext cx="47625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186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9FFBD129B4424F90691339E55B5A7E" ma:contentTypeVersion="20" ma:contentTypeDescription="Create a new document." ma:contentTypeScope="" ma:versionID="b29d7386760d3ed5692d77b26a8bcca5">
  <xsd:schema xmlns:xsd="http://www.w3.org/2001/XMLSchema" xmlns:xs="http://www.w3.org/2001/XMLSchema" xmlns:p="http://schemas.microsoft.com/office/2006/metadata/properties" xmlns:ns1="http://schemas.microsoft.com/sharepoint/v3" xmlns:ns2="a09baf1e-45c8-4993-a8ef-9209070ee381" xmlns:ns3="440d2437-d853-4db3-bdda-a2b2af628fb2" targetNamespace="http://schemas.microsoft.com/office/2006/metadata/properties" ma:root="true" ma:fieldsID="1d0d142bd0a56e87ada0895bdc35cecf" ns1:_="" ns2:_="" ns3:_="">
    <xsd:import namespace="http://schemas.microsoft.com/sharepoint/v3"/>
    <xsd:import namespace="a09baf1e-45c8-4993-a8ef-9209070ee381"/>
    <xsd:import namespace="440d2437-d853-4db3-bdda-a2b2af628fb2"/>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9baf1e-45c8-4993-a8ef-9209070ee38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309525f-9825-49e9-9d9c-1d74682eb4ab}" ma:internalName="TaxCatchAll" ma:showField="CatchAllData" ma:web="a09baf1e-45c8-4993-a8ef-9209070ee38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0d2437-d853-4db3-bdda-a2b2af628fb2"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b4420a8-2ab6-4cc0-9a2f-4ec41633a6c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B5E7F-8D11-4AB8-9E70-7B95F2AD059B}"/>
</file>

<file path=customXml/itemProps2.xml><?xml version="1.0" encoding="utf-8"?>
<ds:datastoreItem xmlns:ds="http://schemas.openxmlformats.org/officeDocument/2006/customXml" ds:itemID="{3A10108E-B2E8-4A4D-9B34-05E6200EE377}"/>
</file>

<file path=docProps/app.xml><?xml version="1.0" encoding="utf-8"?>
<Properties xmlns="http://schemas.openxmlformats.org/officeDocument/2006/extended-properties" xmlns:vt="http://schemas.openxmlformats.org/officeDocument/2006/docPropsVTypes">
  <TotalTime>4013</TotalTime>
  <Words>2280</Words>
  <Application>Microsoft Office PowerPoint</Application>
  <PresentationFormat>Widescreen</PresentationFormat>
  <Paragraphs>214</Paragraphs>
  <Slides>147</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147</vt:i4>
      </vt:variant>
    </vt:vector>
  </HeadingPairs>
  <TitlesOfParts>
    <vt:vector size="158" baseType="lpstr">
      <vt:lpstr>Aptos</vt:lpstr>
      <vt:lpstr>Aptos Display</vt:lpstr>
      <vt:lpstr>Aptos Narrow</vt:lpstr>
      <vt:lpstr>Arial</vt:lpstr>
      <vt:lpstr>Calibri</vt:lpstr>
      <vt:lpstr>Cambria Math</vt:lpstr>
      <vt:lpstr>Helvetica Neue</vt:lpstr>
      <vt:lpstr>Source Sans Pro</vt:lpstr>
      <vt:lpstr>Times New Roman</vt:lpstr>
      <vt:lpstr>Office Theme</vt:lpstr>
      <vt:lpstr>Custom Design</vt:lpstr>
      <vt:lpstr>Sample Blending How Well Does It Work?</vt:lpstr>
      <vt:lpstr>PowerPoint Presentation</vt:lpstr>
      <vt:lpstr>Our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vt:lpstr>
      <vt:lpstr>Blended Samples</vt:lpstr>
      <vt:lpstr>PowerPoint Presentation</vt:lpstr>
      <vt:lpstr>PowerPoint Presentation</vt:lpstr>
      <vt:lpstr>Root Mean Squared Error</vt:lpstr>
      <vt:lpstr>PowerPoint Presentation</vt:lpstr>
      <vt:lpstr>% of respondents in the modal category</vt:lpstr>
      <vt:lpstr>Examples of questions (not exact wordings)</vt:lpstr>
      <vt:lpstr>PowerPoint Presentation</vt:lpstr>
      <vt:lpstr>PowerPoint Presentation</vt:lpstr>
      <vt:lpstr>PowerPoint Presentation</vt:lpstr>
      <vt:lpstr>PowerPoint Presentation</vt:lpstr>
      <vt:lpstr>PowerPoint Presentation</vt:lpstr>
      <vt:lpstr>Correlations (R) between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Correlations (R) between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Unexpected Pattern</vt:lpstr>
      <vt:lpstr>PowerPoint Presentation</vt:lpstr>
      <vt:lpstr>Abortion Opinion Experiment</vt:lpstr>
      <vt:lpstr>PowerPoint Presentation</vt:lpstr>
      <vt:lpstr>PowerPoint Presentation</vt:lpstr>
      <vt:lpstr>Manipulation check</vt:lpstr>
      <vt:lpstr>PowerPoint Presentation</vt:lpstr>
      <vt:lpstr>Policy preference and attitude strength</vt:lpstr>
      <vt:lpstr>Policy preferences and attitude strength</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Sierra Dawn Davis</dc:creator>
  <cp:lastModifiedBy>Jon Krosnick</cp:lastModifiedBy>
  <cp:revision>306</cp:revision>
  <dcterms:created xsi:type="dcterms:W3CDTF">2024-03-05T20:22:13Z</dcterms:created>
  <dcterms:modified xsi:type="dcterms:W3CDTF">2024-08-05T19:15:22Z</dcterms:modified>
</cp:coreProperties>
</file>